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48" r:id="rId1"/>
  </p:sldMasterIdLst>
  <p:notesMasterIdLst>
    <p:notesMasterId r:id="rId4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2" r:id="rId36"/>
    <p:sldId id="290" r:id="rId37"/>
    <p:sldId id="291" r:id="rId38"/>
    <p:sldId id="293" r:id="rId39"/>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4675"/>
  </p:normalViewPr>
  <p:slideViewPr>
    <p:cSldViewPr snapToGrid="0">
      <p:cViewPr>
        <p:scale>
          <a:sx n="96" d="100"/>
          <a:sy n="96" d="100"/>
        </p:scale>
        <p:origin x="-1066" y="-168"/>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133642760"/>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6" name="Google Shape;86;p1: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4" name="Google Shape;94;p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4" name="Google Shape;94;p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 name="Google Shape;104;p5: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4" name="Google Shape;94;p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622950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4" name="Google Shape;94;p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a:extLst>
            <a:ext uri="{FF2B5EF4-FFF2-40B4-BE49-F238E27FC236}">
              <a16:creationId xmlns="" xmlns:a16="http://schemas.microsoft.com/office/drawing/2014/main" id="{1F73DE39-7903-13CA-688D-9DEDB98B5F1D}"/>
            </a:ext>
          </a:extLst>
        </p:cNvPr>
        <p:cNvGrpSpPr/>
        <p:nvPr/>
      </p:nvGrpSpPr>
      <p:grpSpPr>
        <a:xfrm>
          <a:off x="0" y="0"/>
          <a:ext cx="0" cy="0"/>
          <a:chOff x="0" y="0"/>
          <a:chExt cx="0" cy="0"/>
        </a:xfrm>
      </p:grpSpPr>
      <p:sp>
        <p:nvSpPr>
          <p:cNvPr id="93" name="Google Shape;93;p2:notes">
            <a:extLst>
              <a:ext uri="{FF2B5EF4-FFF2-40B4-BE49-F238E27FC236}">
                <a16:creationId xmlns="" xmlns:a16="http://schemas.microsoft.com/office/drawing/2014/main" id="{08091010-A020-C8B4-D89B-4DDF992DBE87}"/>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4" name="Google Shape;94;p2:notes">
            <a:extLst>
              <a:ext uri="{FF2B5EF4-FFF2-40B4-BE49-F238E27FC236}">
                <a16:creationId xmlns="" xmlns:a16="http://schemas.microsoft.com/office/drawing/2014/main" id="{3A631E62-D762-EBC4-0C5F-38BDF694C890}"/>
              </a:ext>
            </a:extLst>
          </p:cNvPr>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960853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a:extLst>
            <a:ext uri="{FF2B5EF4-FFF2-40B4-BE49-F238E27FC236}">
              <a16:creationId xmlns="" xmlns:a16="http://schemas.microsoft.com/office/drawing/2014/main" id="{595FF34F-3E11-ABEF-7C14-1236623032A1}"/>
            </a:ext>
          </a:extLst>
        </p:cNvPr>
        <p:cNvGrpSpPr/>
        <p:nvPr/>
      </p:nvGrpSpPr>
      <p:grpSpPr>
        <a:xfrm>
          <a:off x="0" y="0"/>
          <a:ext cx="0" cy="0"/>
          <a:chOff x="0" y="0"/>
          <a:chExt cx="0" cy="0"/>
        </a:xfrm>
      </p:grpSpPr>
      <p:sp>
        <p:nvSpPr>
          <p:cNvPr id="103" name="Google Shape;103;p5:notes">
            <a:extLst>
              <a:ext uri="{FF2B5EF4-FFF2-40B4-BE49-F238E27FC236}">
                <a16:creationId xmlns="" xmlns:a16="http://schemas.microsoft.com/office/drawing/2014/main" id="{13799D26-7A7D-3656-0979-33DA217DF34B}"/>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 name="Google Shape;104;p5:notes">
            <a:extLst>
              <a:ext uri="{FF2B5EF4-FFF2-40B4-BE49-F238E27FC236}">
                <a16:creationId xmlns="" xmlns:a16="http://schemas.microsoft.com/office/drawing/2014/main" id="{95C545C5-55A7-D743-BBA9-B7B8CD3D1CB6}"/>
              </a:ext>
            </a:extLst>
          </p:cNvPr>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713213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 name="Google Shape;104;p5: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959435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4"/>
        <p:cNvGrpSpPr/>
        <p:nvPr/>
      </p:nvGrpSpPr>
      <p:grpSpPr>
        <a:xfrm>
          <a:off x="0" y="0"/>
          <a:ext cx="0" cy="0"/>
          <a:chOff x="0" y="0"/>
          <a:chExt cx="0" cy="0"/>
        </a:xfrm>
      </p:grpSpPr>
      <p:sp>
        <p:nvSpPr>
          <p:cNvPr id="55" name="Google Shape;55;p1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t>31/08/2024</a:t>
            </a:r>
            <a:endParaRPr/>
          </a:p>
        </p:txBody>
      </p:sp>
      <p:sp>
        <p:nvSpPr>
          <p:cNvPr id="56" name="Google Shape;56;p1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IN"/>
              <a:t>First Review </a:t>
            </a:r>
            <a:endParaRPr/>
          </a:p>
        </p:txBody>
      </p:sp>
      <p:sp>
        <p:nvSpPr>
          <p:cNvPr id="57" name="Google Shape;57;p1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8"/>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8"/>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4" name="Google Shape;24;p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t>31/08/2024</a:t>
            </a:r>
            <a:endParaRPr/>
          </a:p>
        </p:txBody>
      </p:sp>
      <p:sp>
        <p:nvSpPr>
          <p:cNvPr id="25" name="Google Shape;25;p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IN"/>
              <a:t>First Review </a:t>
            </a:r>
            <a:endParaRPr/>
          </a:p>
        </p:txBody>
      </p:sp>
      <p:sp>
        <p:nvSpPr>
          <p:cNvPr id="26" name="Google Shape;26;p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7"/>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7"/>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18" name="Google Shape;18;p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t>31/08/2024</a:t>
            </a:r>
            <a:endParaRPr/>
          </a:p>
        </p:txBody>
      </p:sp>
      <p:sp>
        <p:nvSpPr>
          <p:cNvPr id="19" name="Google Shape;19;p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IN"/>
              <a:t>First Review </a:t>
            </a:r>
            <a:endParaRPr/>
          </a:p>
        </p:txBody>
      </p:sp>
      <p:sp>
        <p:nvSpPr>
          <p:cNvPr id="20" name="Google Shape;20;p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6"/>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 name="Google Shape;12;p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r>
              <a:rPr lang="en-US"/>
              <a:t>31/08/2024</a:t>
            </a:r>
            <a:endParaRPr/>
          </a:p>
        </p:txBody>
      </p:sp>
      <p:sp>
        <p:nvSpPr>
          <p:cNvPr id="13" name="Google Shape;13;p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r>
              <a:rPr lang="en-IN"/>
              <a:t>First Review </a:t>
            </a:r>
            <a:endParaRPr/>
          </a:p>
        </p:txBody>
      </p:sp>
      <p:sp>
        <p:nvSpPr>
          <p:cNvPr id="14" name="Google Shape;14;p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51" r:id="rId1"/>
    <p:sldLayoutId id="2147483652" r:id="rId2"/>
    <p:sldLayoutId id="2147483653" r:id="rId3"/>
  </p:sldLayoutIdLst>
  <p:hf sldNum="0" hdr="0" ftr="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ieeexplore.ieee.org/document/9777194" TargetMode="External"/><Relationship Id="rId7" Type="http://schemas.openxmlformats.org/officeDocument/2006/relationships/image" Target="../media/image1.jp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hyperlink" Target="https://ieeexplore.ieee.org/document/10150639" TargetMode="External"/><Relationship Id="rId5" Type="http://schemas.openxmlformats.org/officeDocument/2006/relationships/hyperlink" Target="https://ieeexplore.ieee.org/document/7975573" TargetMode="External"/><Relationship Id="rId4" Type="http://schemas.openxmlformats.org/officeDocument/2006/relationships/hyperlink" Target="https://ieeexplore.ieee.org/document/8769171" TargetMode="External"/></Relationships>
</file>

<file path=ppt/slides/_rels/slide1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1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hyperlink" Target="https://ieeexplore.ieee.org/document/10150639"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hyperlink" Target="https://ieeexplore.ieee.org/document/7975573" TargetMode="External"/><Relationship Id="rId5" Type="http://schemas.openxmlformats.org/officeDocument/2006/relationships/hyperlink" Target="https://ieeexplore.ieee.org/document/8769171" TargetMode="External"/><Relationship Id="rId4" Type="http://schemas.openxmlformats.org/officeDocument/2006/relationships/hyperlink" Target="https://ieeexplore.ieee.org/document/10543349"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
          <p:cNvSpPr txBox="1">
            <a:spLocks noGrp="1"/>
          </p:cNvSpPr>
          <p:nvPr>
            <p:ph type="ctrTitle"/>
          </p:nvPr>
        </p:nvSpPr>
        <p:spPr>
          <a:xfrm>
            <a:off x="816076" y="2036736"/>
            <a:ext cx="7772400" cy="1470025"/>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r>
              <a:rPr lang="en-US" dirty="0">
                <a:latin typeface="Times New Roman" panose="02020603050405020304" pitchFamily="18" charset="0"/>
                <a:cs typeface="Times New Roman" panose="02020603050405020304" pitchFamily="18" charset="0"/>
              </a:rPr>
              <a:t>Customer Segmentation</a:t>
            </a:r>
            <a:endParaRPr dirty="0">
              <a:latin typeface="Times New Roman" panose="02020603050405020304" pitchFamily="18" charset="0"/>
              <a:cs typeface="Times New Roman" panose="02020603050405020304" pitchFamily="18" charset="0"/>
            </a:endParaRPr>
          </a:p>
        </p:txBody>
      </p:sp>
      <p:sp>
        <p:nvSpPr>
          <p:cNvPr id="89" name="Google Shape;89;p1"/>
          <p:cNvSpPr txBox="1">
            <a:spLocks noGrp="1"/>
          </p:cNvSpPr>
          <p:nvPr>
            <p:ph type="subTitle" idx="1"/>
          </p:nvPr>
        </p:nvSpPr>
        <p:spPr>
          <a:xfrm>
            <a:off x="6135329" y="3776890"/>
            <a:ext cx="2931086" cy="2933244"/>
          </a:xfrm>
          <a:prstGeom prst="rect">
            <a:avLst/>
          </a:prstGeom>
          <a:noFill/>
          <a:ln>
            <a:noFill/>
          </a:ln>
        </p:spPr>
        <p:txBody>
          <a:bodyPr spcFirstLastPara="1" wrap="square" lIns="91425" tIns="45700" rIns="91425" bIns="45700" anchor="t" anchorCtr="0">
            <a:normAutofit fontScale="40000" lnSpcReduction="20000"/>
          </a:bodyPr>
          <a:lstStyle/>
          <a:p>
            <a:pPr marL="0" indent="0" algn="l">
              <a:spcBef>
                <a:spcPts val="0"/>
              </a:spcBef>
              <a:buSzPct val="100000"/>
            </a:pPr>
            <a:r>
              <a:rPr lang="en-US" dirty="0">
                <a:latin typeface="Times New Roman"/>
                <a:cs typeface="Times New Roman"/>
              </a:rPr>
              <a:t>Batch ID: 16</a:t>
            </a:r>
          </a:p>
          <a:p>
            <a:pPr marL="0" lvl="0" indent="0" algn="l" rtl="0">
              <a:spcBef>
                <a:spcPts val="0"/>
              </a:spcBef>
              <a:spcAft>
                <a:spcPts val="0"/>
              </a:spcAft>
              <a:buClr>
                <a:srgbClr val="888888"/>
              </a:buClr>
              <a:buSzPct val="100000"/>
              <a:buNone/>
            </a:pPr>
            <a:endParaRPr lang="en-US" dirty="0">
              <a:latin typeface="Times New Roman" panose="02020603050405020304" pitchFamily="18" charset="0"/>
              <a:cs typeface="Times New Roman" panose="02020603050405020304" pitchFamily="18" charset="0"/>
            </a:endParaRPr>
          </a:p>
          <a:p>
            <a:pPr marL="0" lvl="0" indent="0" algn="l" rtl="0">
              <a:spcBef>
                <a:spcPts val="0"/>
              </a:spcBef>
              <a:spcAft>
                <a:spcPts val="0"/>
              </a:spcAft>
              <a:buClr>
                <a:srgbClr val="888888"/>
              </a:buClr>
              <a:buSzPct val="100000"/>
              <a:buNone/>
            </a:pPr>
            <a:r>
              <a:rPr lang="en-US" dirty="0">
                <a:latin typeface="Times New Roman"/>
                <a:cs typeface="Times New Roman"/>
              </a:rPr>
              <a:t>Reg. No: RA2211003011093</a:t>
            </a:r>
            <a:endParaRPr dirty="0">
              <a:latin typeface="Times New Roman"/>
              <a:cs typeface="Times New Roman"/>
            </a:endParaRPr>
          </a:p>
          <a:p>
            <a:pPr marL="0" indent="0" algn="l">
              <a:spcBef>
                <a:spcPts val="592"/>
              </a:spcBef>
              <a:buSzPct val="100000"/>
            </a:pPr>
            <a:r>
              <a:rPr lang="en-US" dirty="0">
                <a:latin typeface="Times New Roman"/>
                <a:cs typeface="Times New Roman"/>
              </a:rPr>
              <a:t>Name: M. Durga Prasad</a:t>
            </a:r>
          </a:p>
          <a:p>
            <a:pPr marL="0" lvl="0" indent="0" algn="l" rtl="0">
              <a:spcBef>
                <a:spcPts val="592"/>
              </a:spcBef>
              <a:spcAft>
                <a:spcPts val="0"/>
              </a:spcAft>
              <a:buClr>
                <a:srgbClr val="888888"/>
              </a:buClr>
              <a:buSzPct val="100000"/>
              <a:buNone/>
            </a:pPr>
            <a:endParaRPr lang="en-US" dirty="0">
              <a:latin typeface="Times New Roman" panose="02020603050405020304" pitchFamily="18" charset="0"/>
              <a:cs typeface="Times New Roman" panose="02020603050405020304" pitchFamily="18" charset="0"/>
            </a:endParaRPr>
          </a:p>
          <a:p>
            <a:pPr marL="0" lvl="0" indent="0" algn="l" rtl="0">
              <a:spcBef>
                <a:spcPts val="592"/>
              </a:spcBef>
              <a:spcAft>
                <a:spcPts val="0"/>
              </a:spcAft>
              <a:buClr>
                <a:srgbClr val="888888"/>
              </a:buClr>
              <a:buSzPct val="100000"/>
              <a:buNone/>
            </a:pPr>
            <a:r>
              <a:rPr lang="en-US" dirty="0">
                <a:latin typeface="Times New Roman"/>
                <a:cs typeface="Times New Roman"/>
              </a:rPr>
              <a:t>Reg. No:RA221100301104</a:t>
            </a:r>
          </a:p>
          <a:p>
            <a:pPr marL="0" lvl="0" indent="0" algn="l">
              <a:spcBef>
                <a:spcPts val="592"/>
              </a:spcBef>
              <a:buSzPct val="100000"/>
            </a:pPr>
            <a:r>
              <a:rPr lang="en-US" dirty="0">
                <a:latin typeface="Times New Roman"/>
                <a:cs typeface="Times New Roman"/>
              </a:rPr>
              <a:t>Name: K. </a:t>
            </a:r>
            <a:r>
              <a:rPr lang="en-US" dirty="0" err="1">
                <a:latin typeface="Times New Roman"/>
                <a:cs typeface="Times New Roman"/>
              </a:rPr>
              <a:t>Yaswanth</a:t>
            </a:r>
            <a:endParaRPr lang="en-US" dirty="0">
              <a:latin typeface="Times New Roman"/>
              <a:cs typeface="Times New Roman"/>
            </a:endParaRPr>
          </a:p>
          <a:p>
            <a:pPr marL="0" lvl="0" indent="0" algn="l">
              <a:spcBef>
                <a:spcPts val="592"/>
              </a:spcBef>
              <a:buSzPct val="100000"/>
            </a:pPr>
            <a:endParaRPr lang="en-US" dirty="0">
              <a:latin typeface="Times New Roman" panose="02020603050405020304" pitchFamily="18" charset="0"/>
              <a:cs typeface="Times New Roman" panose="02020603050405020304" pitchFamily="18" charset="0"/>
            </a:endParaRPr>
          </a:p>
          <a:p>
            <a:pPr marL="0" lvl="0" indent="0" algn="l">
              <a:spcBef>
                <a:spcPts val="592"/>
              </a:spcBef>
              <a:buSzPct val="100000"/>
            </a:pPr>
            <a:r>
              <a:rPr lang="en-US" dirty="0">
                <a:latin typeface="Times New Roman"/>
                <a:cs typeface="Times New Roman"/>
              </a:rPr>
              <a:t>Reg. No: RA2211003011107</a:t>
            </a:r>
          </a:p>
          <a:p>
            <a:pPr marL="0" lvl="0" indent="0" algn="l">
              <a:spcBef>
                <a:spcPts val="592"/>
              </a:spcBef>
              <a:buSzPct val="100000"/>
            </a:pPr>
            <a:r>
              <a:rPr lang="en-US" dirty="0">
                <a:latin typeface="Times New Roman"/>
                <a:cs typeface="Times New Roman"/>
              </a:rPr>
              <a:t>Name: S. Tejaswi</a:t>
            </a:r>
          </a:p>
          <a:p>
            <a:pPr marL="0" lvl="0" indent="0" algn="l">
              <a:spcBef>
                <a:spcPts val="592"/>
              </a:spcBef>
              <a:buSzPct val="100000"/>
            </a:pPr>
            <a:endParaRPr lang="en-US" dirty="0">
              <a:latin typeface="Times New Roman" panose="02020603050405020304" pitchFamily="18" charset="0"/>
              <a:cs typeface="Times New Roman" panose="02020603050405020304" pitchFamily="18" charset="0"/>
            </a:endParaRPr>
          </a:p>
          <a:p>
            <a:pPr marL="0" lvl="0" indent="0" algn="l">
              <a:spcBef>
                <a:spcPts val="592"/>
              </a:spcBef>
              <a:buSzPct val="100000"/>
            </a:pPr>
            <a:r>
              <a:rPr lang="en-US" dirty="0">
                <a:latin typeface="Times New Roman"/>
                <a:cs typeface="Times New Roman"/>
              </a:rPr>
              <a:t>Reg No.: RA2211003011123</a:t>
            </a:r>
          </a:p>
          <a:p>
            <a:pPr marL="0" lvl="0" indent="0" algn="l">
              <a:spcBef>
                <a:spcPts val="592"/>
              </a:spcBef>
              <a:buSzPct val="100000"/>
            </a:pPr>
            <a:r>
              <a:rPr lang="en-US" dirty="0">
                <a:latin typeface="Times New Roman"/>
                <a:cs typeface="Times New Roman"/>
              </a:rPr>
              <a:t>Name: V. </a:t>
            </a:r>
            <a:r>
              <a:rPr lang="en-US" dirty="0" err="1">
                <a:latin typeface="Times New Roman"/>
                <a:cs typeface="Times New Roman"/>
              </a:rPr>
              <a:t>Yaswanth</a:t>
            </a:r>
            <a:endParaRPr lang="en-US" dirty="0">
              <a:latin typeface="Times New Roman"/>
              <a:cs typeface="Times New Roman"/>
            </a:endParaRPr>
          </a:p>
          <a:p>
            <a:pPr marL="0" lvl="0" indent="0" algn="l">
              <a:spcBef>
                <a:spcPts val="592"/>
              </a:spcBef>
              <a:buSzPct val="100000"/>
            </a:pPr>
            <a:endParaRPr lang="en-US" dirty="0">
              <a:latin typeface="Times New Roman" panose="02020603050405020304" pitchFamily="18" charset="0"/>
              <a:cs typeface="Times New Roman" panose="02020603050405020304" pitchFamily="18" charset="0"/>
            </a:endParaRPr>
          </a:p>
        </p:txBody>
      </p:sp>
      <p:pic>
        <p:nvPicPr>
          <p:cNvPr id="90" name="Google Shape;90;p1"/>
          <p:cNvPicPr preferRelativeResize="0"/>
          <p:nvPr/>
        </p:nvPicPr>
        <p:blipFill rotWithShape="1">
          <a:blip r:embed="rId3">
            <a:alphaModFix/>
          </a:blip>
          <a:srcRect/>
          <a:stretch/>
        </p:blipFill>
        <p:spPr>
          <a:xfrm>
            <a:off x="228600" y="553353"/>
            <a:ext cx="1735931" cy="755015"/>
          </a:xfrm>
          <a:prstGeom prst="rect">
            <a:avLst/>
          </a:prstGeom>
          <a:noFill/>
          <a:ln>
            <a:noFill/>
          </a:ln>
        </p:spPr>
      </p:pic>
      <p:sp>
        <p:nvSpPr>
          <p:cNvPr id="91" name="Google Shape;91;p1"/>
          <p:cNvSpPr/>
          <p:nvPr/>
        </p:nvSpPr>
        <p:spPr>
          <a:xfrm>
            <a:off x="1964531" y="569724"/>
            <a:ext cx="6172200" cy="120028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i="0" u="none" strike="noStrike" cap="none">
                <a:solidFill>
                  <a:schemeClr val="dk1"/>
                </a:solidFill>
                <a:latin typeface="Times New Roman" panose="02020603050405020304" pitchFamily="18" charset="0"/>
                <a:ea typeface="Calibri"/>
                <a:cs typeface="Times New Roman" panose="02020603050405020304" pitchFamily="18" charset="0"/>
                <a:sym typeface="Calibri"/>
              </a:rPr>
              <a:t>SRM INSTITUTE OF SCIENCE AND TECHNOLOGY </a:t>
            </a:r>
            <a:endParaRPr sz="1800" b="0" i="0" u="none" strike="noStrike" cap="none">
              <a:solidFill>
                <a:schemeClr val="dk1"/>
              </a:solidFill>
              <a:latin typeface="Times New Roman" panose="02020603050405020304" pitchFamily="18" charset="0"/>
              <a:ea typeface="Calibri"/>
              <a:cs typeface="Times New Roman" panose="02020603050405020304" pitchFamily="18" charset="0"/>
              <a:sym typeface="Calibri"/>
            </a:endParaRPr>
          </a:p>
          <a:p>
            <a:pPr marL="0" marR="0" lvl="0" indent="0" algn="ctr" rtl="0">
              <a:spcBef>
                <a:spcPts val="0"/>
              </a:spcBef>
              <a:spcAft>
                <a:spcPts val="0"/>
              </a:spcAft>
              <a:buNone/>
            </a:pPr>
            <a:r>
              <a:rPr lang="en-US" sz="1800" b="1" i="0" u="none" strike="noStrike" cap="none">
                <a:solidFill>
                  <a:schemeClr val="dk1"/>
                </a:solidFill>
                <a:latin typeface="Times New Roman" panose="02020603050405020304" pitchFamily="18" charset="0"/>
                <a:ea typeface="Calibri"/>
                <a:cs typeface="Times New Roman" panose="02020603050405020304" pitchFamily="18" charset="0"/>
                <a:sym typeface="Calibri"/>
              </a:rPr>
              <a:t>SCHOOL OF COMPUTING</a:t>
            </a:r>
            <a:endParaRPr sz="1800" b="0" i="0" u="none" strike="noStrike" cap="none">
              <a:solidFill>
                <a:schemeClr val="dk1"/>
              </a:solidFill>
              <a:latin typeface="Times New Roman" panose="02020603050405020304" pitchFamily="18" charset="0"/>
              <a:ea typeface="Calibri"/>
              <a:cs typeface="Times New Roman" panose="02020603050405020304" pitchFamily="18" charset="0"/>
              <a:sym typeface="Calibri"/>
            </a:endParaRPr>
          </a:p>
          <a:p>
            <a:pPr marL="0" marR="0" lvl="0" indent="0" algn="ctr" rtl="0">
              <a:spcBef>
                <a:spcPts val="0"/>
              </a:spcBef>
              <a:spcAft>
                <a:spcPts val="0"/>
              </a:spcAft>
              <a:buNone/>
            </a:pPr>
            <a:r>
              <a:rPr lang="en-US" sz="1800" b="1" i="0" u="none" strike="noStrike" cap="none">
                <a:solidFill>
                  <a:schemeClr val="dk1"/>
                </a:solidFill>
                <a:latin typeface="Times New Roman" panose="02020603050405020304" pitchFamily="18" charset="0"/>
                <a:ea typeface="Calibri"/>
                <a:cs typeface="Times New Roman" panose="02020603050405020304" pitchFamily="18" charset="0"/>
                <a:sym typeface="Calibri"/>
              </a:rPr>
              <a:t>DEPARTMENT OF COMPUTING TECHNOLOGIES</a:t>
            </a:r>
            <a:endParaRPr sz="1800" b="0" i="0" u="none" strike="noStrike" cap="none">
              <a:solidFill>
                <a:schemeClr val="dk1"/>
              </a:solidFill>
              <a:latin typeface="Times New Roman" panose="02020603050405020304" pitchFamily="18" charset="0"/>
              <a:ea typeface="Calibri"/>
              <a:cs typeface="Times New Roman" panose="02020603050405020304" pitchFamily="18" charset="0"/>
              <a:sym typeface="Calibri"/>
            </a:endParaRPr>
          </a:p>
          <a:p>
            <a:pPr marL="0" marR="0" lvl="0" indent="0" algn="ctr" rtl="0">
              <a:spcBef>
                <a:spcPts val="0"/>
              </a:spcBef>
              <a:spcAft>
                <a:spcPts val="0"/>
              </a:spcAft>
              <a:buNone/>
            </a:pPr>
            <a:r>
              <a:rPr lang="en-US" sz="1800" b="1" i="0" u="none" strike="noStrike" cap="none">
                <a:solidFill>
                  <a:schemeClr val="dk1"/>
                </a:solidFill>
                <a:latin typeface="Times New Roman" panose="02020603050405020304" pitchFamily="18" charset="0"/>
                <a:ea typeface="Calibri"/>
                <a:cs typeface="Times New Roman" panose="02020603050405020304" pitchFamily="18" charset="0"/>
                <a:sym typeface="Calibri"/>
              </a:rPr>
              <a:t>21CSC305P- MINOR PROJECT </a:t>
            </a:r>
            <a:endParaRPr sz="1800" b="0" i="0" u="none" strike="noStrike" cap="none">
              <a:solidFill>
                <a:schemeClr val="dk1"/>
              </a:solidFill>
              <a:latin typeface="Times New Roman" panose="02020603050405020304" pitchFamily="18" charset="0"/>
              <a:ea typeface="Calibri"/>
              <a:cs typeface="Times New Roman" panose="02020603050405020304" pitchFamily="18" charset="0"/>
              <a:sym typeface="Calibri"/>
            </a:endParaRPr>
          </a:p>
        </p:txBody>
      </p:sp>
      <p:sp>
        <p:nvSpPr>
          <p:cNvPr id="7" name="Google Shape;89;p1"/>
          <p:cNvSpPr txBox="1">
            <a:spLocks/>
          </p:cNvSpPr>
          <p:nvPr/>
        </p:nvSpPr>
        <p:spPr>
          <a:xfrm>
            <a:off x="228600" y="5243512"/>
            <a:ext cx="3088640" cy="1190625"/>
          </a:xfrm>
          <a:prstGeom prst="rect">
            <a:avLst/>
          </a:prstGeom>
          <a:noFill/>
          <a:ln>
            <a:noFill/>
          </a:ln>
        </p:spPr>
        <p:txBody>
          <a:bodyPr spcFirstLastPara="1" wrap="square" lIns="91425" tIns="45700" rIns="91425" bIns="45700" anchor="t" anchorCtr="0">
            <a:normAutofit fontScale="40000" lnSpcReduction="20000"/>
          </a:bodyPr>
          <a:lstStyle>
            <a:defPPr marR="0" lvl="0" algn="l" rtl="0">
              <a:lnSpc>
                <a:spcPct val="100000"/>
              </a:lnSpc>
              <a:spcBef>
                <a:spcPts val="0"/>
              </a:spcBef>
              <a:spcAft>
                <a:spcPts val="0"/>
              </a:spcAft>
            </a:defPPr>
            <a:lvl1pPr marL="457200" marR="0" lvl="0" indent="-431800" algn="ctr" rtl="0">
              <a:lnSpc>
                <a:spcPct val="100000"/>
              </a:lnSpc>
              <a:spcBef>
                <a:spcPts val="640"/>
              </a:spcBef>
              <a:spcAft>
                <a:spcPts val="0"/>
              </a:spcAft>
              <a:buClr>
                <a:srgbClr val="888888"/>
              </a:buClr>
              <a:buSzPts val="3200"/>
              <a:buFont typeface="Arial"/>
              <a:buNone/>
              <a:defRPr sz="3200" b="0" i="0" u="none" strike="noStrike" cap="none">
                <a:solidFill>
                  <a:srgbClr val="888888"/>
                </a:solidFill>
                <a:latin typeface="Calibri"/>
                <a:ea typeface="Calibri"/>
                <a:cs typeface="Calibri"/>
                <a:sym typeface="Calibri"/>
              </a:defRPr>
            </a:lvl1pPr>
            <a:lvl2pPr marL="914400" marR="0" lvl="1" indent="-406400" algn="ctr" rtl="0">
              <a:lnSpc>
                <a:spcPct val="100000"/>
              </a:lnSpc>
              <a:spcBef>
                <a:spcPts val="560"/>
              </a:spcBef>
              <a:spcAft>
                <a:spcPts val="0"/>
              </a:spcAft>
              <a:buClr>
                <a:srgbClr val="888888"/>
              </a:buClr>
              <a:buSzPts val="2800"/>
              <a:buFont typeface="Arial"/>
              <a:buNone/>
              <a:defRPr sz="2800" b="0" i="0" u="none" strike="noStrike" cap="none">
                <a:solidFill>
                  <a:srgbClr val="888888"/>
                </a:solidFill>
                <a:latin typeface="Calibri"/>
                <a:ea typeface="Calibri"/>
                <a:cs typeface="Calibri"/>
                <a:sym typeface="Calibri"/>
              </a:defRPr>
            </a:lvl2pPr>
            <a:lvl3pPr marL="1371600" marR="0" lvl="2" indent="-381000" algn="ctr" rtl="0">
              <a:lnSpc>
                <a:spcPct val="100000"/>
              </a:lnSpc>
              <a:spcBef>
                <a:spcPts val="480"/>
              </a:spcBef>
              <a:spcAft>
                <a:spcPts val="0"/>
              </a:spcAft>
              <a:buClr>
                <a:srgbClr val="888888"/>
              </a:buClr>
              <a:buSzPts val="2400"/>
              <a:buFont typeface="Arial"/>
              <a:buNone/>
              <a:defRPr sz="2400" b="0" i="0" u="none" strike="noStrike" cap="none">
                <a:solidFill>
                  <a:srgbClr val="888888"/>
                </a:solidFill>
                <a:latin typeface="Calibri"/>
                <a:ea typeface="Calibri"/>
                <a:cs typeface="Calibri"/>
                <a:sym typeface="Calibri"/>
              </a:defRPr>
            </a:lvl3pPr>
            <a:lvl4pPr marL="1828800" marR="0" lvl="3" indent="-355600"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4pPr>
            <a:lvl5pPr marL="2286000" marR="0" lvl="4" indent="-355600"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5pPr>
            <a:lvl6pPr marL="2743200" marR="0" lvl="5" indent="-355600"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6pPr>
            <a:lvl7pPr marL="3200400" marR="0" lvl="6" indent="-355600"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7pPr>
            <a:lvl8pPr marL="3657600" marR="0" lvl="7" indent="-355600"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8pPr>
            <a:lvl9pPr marL="4114800" marR="0" lvl="8" indent="-355600"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9pPr>
          </a:lstStyle>
          <a:p>
            <a:pPr marL="0" indent="0" algn="l">
              <a:lnSpc>
                <a:spcPct val="170000"/>
              </a:lnSpc>
              <a:spcBef>
                <a:spcPts val="592"/>
              </a:spcBef>
              <a:buSzPct val="100000"/>
            </a:pPr>
            <a:r>
              <a:rPr lang="en-US">
                <a:latin typeface="Times New Roman" panose="02020603050405020304" pitchFamily="18" charset="0"/>
                <a:cs typeface="Times New Roman" panose="02020603050405020304" pitchFamily="18" charset="0"/>
              </a:rPr>
              <a:t>Guide name: </a:t>
            </a:r>
            <a:r>
              <a:rPr lang="en-US" err="1">
                <a:latin typeface="Times New Roman" panose="02020603050405020304" pitchFamily="18" charset="0"/>
                <a:cs typeface="Times New Roman" panose="02020603050405020304" pitchFamily="18" charset="0"/>
              </a:rPr>
              <a:t>Dr.Poornima</a:t>
            </a:r>
            <a:r>
              <a:rPr lang="en-US">
                <a:latin typeface="Times New Roman" panose="02020603050405020304" pitchFamily="18" charset="0"/>
                <a:cs typeface="Times New Roman" panose="02020603050405020304" pitchFamily="18" charset="0"/>
              </a:rPr>
              <a:t> S </a:t>
            </a:r>
          </a:p>
          <a:p>
            <a:pPr marL="0" indent="0" algn="l">
              <a:lnSpc>
                <a:spcPct val="170000"/>
              </a:lnSpc>
              <a:spcBef>
                <a:spcPts val="592"/>
              </a:spcBef>
              <a:buSzPct val="100000"/>
            </a:pPr>
            <a:r>
              <a:rPr lang="en-US">
                <a:latin typeface="Times New Roman" panose="02020603050405020304" pitchFamily="18" charset="0"/>
                <a:cs typeface="Times New Roman" panose="02020603050405020304" pitchFamily="18" charset="0"/>
              </a:rPr>
              <a:t>Designation: Associate Professor</a:t>
            </a:r>
            <a:br>
              <a:rPr lang="en-US">
                <a:latin typeface="Times New Roman" panose="02020603050405020304" pitchFamily="18" charset="0"/>
                <a:cs typeface="Times New Roman" panose="02020603050405020304" pitchFamily="18" charset="0"/>
              </a:rPr>
            </a:br>
            <a:r>
              <a:rPr lang="en-US">
                <a:latin typeface="Times New Roman" panose="02020603050405020304" pitchFamily="18" charset="0"/>
                <a:cs typeface="Times New Roman" panose="02020603050405020304" pitchFamily="18" charset="0"/>
              </a:rPr>
              <a:t>Department: </a:t>
            </a:r>
            <a:r>
              <a:rPr lang="en-US" err="1">
                <a:latin typeface="Times New Roman" panose="02020603050405020304" pitchFamily="18" charset="0"/>
                <a:cs typeface="Times New Roman" panose="02020603050405020304" pitchFamily="18" charset="0"/>
              </a:rPr>
              <a:t>C.Tech</a:t>
            </a:r>
            <a:endParaRPr lang="en-US">
              <a:latin typeface="Times New Roman" panose="02020603050405020304" pitchFamily="18" charset="0"/>
              <a:cs typeface="Times New Roman" panose="02020603050405020304"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3D7E58D-2AA0-8E3D-B4F9-B4ECCE3A0746}"/>
              </a:ext>
            </a:extLst>
          </p:cNvPr>
          <p:cNvSpPr>
            <a:spLocks noGrp="1"/>
          </p:cNvSpPr>
          <p:nvPr>
            <p:ph type="title"/>
          </p:nvPr>
        </p:nvSpPr>
        <p:spPr/>
        <p:txBody>
          <a:bodyPr>
            <a:normAutofit/>
          </a:bodyPr>
          <a:lstStyle/>
          <a:p>
            <a:r>
              <a:rPr lang="en-US" sz="3600" dirty="0">
                <a:latin typeface="Times New Roman"/>
              </a:rPr>
              <a:t>Conclusion</a:t>
            </a:r>
          </a:p>
        </p:txBody>
      </p:sp>
      <p:sp>
        <p:nvSpPr>
          <p:cNvPr id="3" name="Text Placeholder 2">
            <a:extLst>
              <a:ext uri="{FF2B5EF4-FFF2-40B4-BE49-F238E27FC236}">
                <a16:creationId xmlns="" xmlns:a16="http://schemas.microsoft.com/office/drawing/2014/main" id="{61509617-5CDF-327A-F6AD-337F6973695E}"/>
              </a:ext>
            </a:extLst>
          </p:cNvPr>
          <p:cNvSpPr>
            <a:spLocks noGrp="1"/>
          </p:cNvSpPr>
          <p:nvPr>
            <p:ph type="body" idx="1"/>
          </p:nvPr>
        </p:nvSpPr>
        <p:spPr>
          <a:xfrm>
            <a:off x="130430" y="1712962"/>
            <a:ext cx="8885671" cy="4525963"/>
          </a:xfrm>
        </p:spPr>
        <p:txBody>
          <a:bodyPr>
            <a:noAutofit/>
          </a:bodyPr>
          <a:lstStyle/>
          <a:p>
            <a:pPr algn="just"/>
            <a:r>
              <a:rPr lang="en-US" sz="1700" b="1" dirty="0">
                <a:latin typeface="Times New Roman"/>
              </a:rPr>
              <a:t>Enhanced Customer Targeting: </a:t>
            </a:r>
            <a:r>
              <a:rPr lang="en-US" sz="1700" dirty="0">
                <a:latin typeface="Times New Roman"/>
              </a:rPr>
              <a:t>Our customer segmentation model identifies distinct customer groups based on behavioral, demographic, and transactional data, enabling businesses to craft personalized marketing strategies tailored to each segment.</a:t>
            </a:r>
          </a:p>
          <a:p>
            <a:pPr algn="just"/>
            <a:r>
              <a:rPr lang="en-US" sz="1700" b="1" dirty="0">
                <a:latin typeface="Times New Roman"/>
              </a:rPr>
              <a:t>Optimized Resource Allocation: </a:t>
            </a:r>
            <a:r>
              <a:rPr lang="en-US" sz="1700" dirty="0">
                <a:latin typeface="Times New Roman"/>
              </a:rPr>
              <a:t>By grouping customers into meaningful segments, businesses can allocate their marketing, sales, and service resources more efficiently, focusing on high-value groups to maximize ROI.</a:t>
            </a:r>
          </a:p>
          <a:p>
            <a:pPr algn="just"/>
            <a:r>
              <a:rPr lang="en-US" sz="1700" b="1" dirty="0">
                <a:latin typeface="Times New Roman"/>
              </a:rPr>
              <a:t>Real-Time Insights: </a:t>
            </a:r>
            <a:r>
              <a:rPr lang="en-US" sz="1700" dirty="0">
                <a:latin typeface="Times New Roman"/>
              </a:rPr>
              <a:t>Our solution provides up-to-date customer segmentation that adapts to changing behaviors, helping businesses stay agile, anticipate customer needs, and improve overall customer satisfaction and retention.</a:t>
            </a:r>
            <a:endParaRPr lang="en-US" sz="1700" dirty="0"/>
          </a:p>
        </p:txBody>
      </p:sp>
      <p:sp>
        <p:nvSpPr>
          <p:cNvPr id="4" name="Date Placeholder 3">
            <a:extLst>
              <a:ext uri="{FF2B5EF4-FFF2-40B4-BE49-F238E27FC236}">
                <a16:creationId xmlns="" xmlns:a16="http://schemas.microsoft.com/office/drawing/2014/main" id="{62FFB1AB-44F6-2821-01BD-CCB3D4D25836}"/>
              </a:ext>
            </a:extLst>
          </p:cNvPr>
          <p:cNvSpPr>
            <a:spLocks noGrp="1"/>
          </p:cNvSpPr>
          <p:nvPr>
            <p:ph type="dt" idx="10"/>
          </p:nvPr>
        </p:nvSpPr>
        <p:spPr/>
        <p:txBody>
          <a:bodyPr/>
          <a:lstStyle/>
          <a:p>
            <a:r>
              <a:rPr lang="en-US"/>
              <a:t>31/08/2024</a:t>
            </a:r>
          </a:p>
        </p:txBody>
      </p:sp>
      <p:pic>
        <p:nvPicPr>
          <p:cNvPr id="5" name="Google Shape;107;p5">
            <a:extLst>
              <a:ext uri="{FF2B5EF4-FFF2-40B4-BE49-F238E27FC236}">
                <a16:creationId xmlns="" xmlns:a16="http://schemas.microsoft.com/office/drawing/2014/main" id="{5495D731-0C1E-7B65-8A0B-216185146B43}"/>
              </a:ext>
            </a:extLst>
          </p:cNvPr>
          <p:cNvPicPr preferRelativeResize="0"/>
          <p:nvPr/>
        </p:nvPicPr>
        <p:blipFill rotWithShape="1">
          <a:blip r:embed="rId2">
            <a:alphaModFix/>
          </a:blip>
          <a:srcRect/>
          <a:stretch/>
        </p:blipFill>
        <p:spPr>
          <a:xfrm>
            <a:off x="381000" y="457200"/>
            <a:ext cx="2237740" cy="755015"/>
          </a:xfrm>
          <a:prstGeom prst="rect">
            <a:avLst/>
          </a:prstGeom>
          <a:noFill/>
          <a:ln>
            <a:noFill/>
          </a:ln>
        </p:spPr>
      </p:pic>
    </p:spTree>
    <p:extLst>
      <p:ext uri="{BB962C8B-B14F-4D97-AF65-F5344CB8AC3E}">
        <p14:creationId xmlns:p14="http://schemas.microsoft.com/office/powerpoint/2010/main" val="3366314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5"/>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p>
            <a:pPr marL="571500" lvl="1" indent="0">
              <a:buNone/>
            </a:pPr>
            <a:r>
              <a:rPr lang="en-US" sz="3200" dirty="0">
                <a:latin typeface="Times New Roman"/>
                <a:cs typeface="Times New Roman"/>
              </a:rPr>
              <a:t>References:-</a:t>
            </a:r>
          </a:p>
          <a:p>
            <a:pPr marL="571500" lvl="1" indent="0">
              <a:buNone/>
            </a:pPr>
            <a:r>
              <a:rPr lang="en-IN" sz="1600" dirty="0">
                <a:latin typeface="Times New Roman"/>
                <a:cs typeface="Times New Roman"/>
                <a:hlinkClick r:id="rId3"/>
              </a:rPr>
              <a:t>https://ieeexplore.ieee.org/document/9777194</a:t>
            </a:r>
            <a:endParaRPr lang="en-US" sz="1600" dirty="0">
              <a:latin typeface="Times New Roman"/>
              <a:cs typeface="Times New Roman"/>
            </a:endParaRPr>
          </a:p>
          <a:p>
            <a:pPr marL="571500" lvl="1" indent="0">
              <a:buNone/>
            </a:pPr>
            <a:r>
              <a:rPr lang="en-IN" sz="1600" dirty="0">
                <a:latin typeface="Times New Roman"/>
                <a:cs typeface="Times New Roman"/>
                <a:hlinkClick r:id="rId4"/>
              </a:rPr>
              <a:t>https://ieeexplore.ieee.org/document/8769171</a:t>
            </a:r>
            <a:endParaRPr lang="en-IN" sz="1600" dirty="0">
              <a:latin typeface="Times New Roman"/>
              <a:cs typeface="Times New Roman"/>
            </a:endParaRPr>
          </a:p>
          <a:p>
            <a:pPr marL="571500" lvl="1" indent="0">
              <a:buNone/>
            </a:pPr>
            <a:r>
              <a:rPr lang="en-IN" sz="1600" dirty="0">
                <a:latin typeface="Times New Roman"/>
                <a:cs typeface="Times New Roman"/>
                <a:hlinkClick r:id="rId5"/>
              </a:rPr>
              <a:t>https://ieeexplore.ieee.org/document/7975573</a:t>
            </a:r>
            <a:endParaRPr lang="en-IN" sz="1600" dirty="0">
              <a:latin typeface="Times New Roman"/>
              <a:cs typeface="Times New Roman"/>
            </a:endParaRPr>
          </a:p>
          <a:p>
            <a:pPr marL="571500" lvl="1" indent="0">
              <a:buNone/>
            </a:pPr>
            <a:r>
              <a:rPr lang="en-IN" sz="1600" u="sng" kern="100" dirty="0">
                <a:latin typeface="Times New Roman"/>
                <a:cs typeface="Times New Roman"/>
                <a:hlinkClick r:id="rId6"/>
              </a:rPr>
              <a:t>https://ieeexplore.ieee.org/document/10150639</a:t>
            </a:r>
            <a:endParaRPr lang="en-US" sz="4000" dirty="0">
              <a:latin typeface="Times New Roman" panose="02020603050405020304" pitchFamily="18" charset="0"/>
              <a:cs typeface="Times New Roman" panose="02020603050405020304" pitchFamily="18" charset="0"/>
            </a:endParaRPr>
          </a:p>
          <a:p>
            <a:pPr marL="571500" lvl="1" indent="0">
              <a:buNone/>
            </a:pPr>
            <a:endParaRPr lang="en-US" dirty="0">
              <a:latin typeface="Times New Roman" panose="02020603050405020304" pitchFamily="18" charset="0"/>
              <a:cs typeface="Times New Roman" panose="02020603050405020304" pitchFamily="18" charset="0"/>
            </a:endParaRPr>
          </a:p>
        </p:txBody>
      </p:sp>
      <p:pic>
        <p:nvPicPr>
          <p:cNvPr id="107" name="Google Shape;107;p5"/>
          <p:cNvPicPr preferRelativeResize="0"/>
          <p:nvPr/>
        </p:nvPicPr>
        <p:blipFill rotWithShape="1">
          <a:blip r:embed="rId7">
            <a:alphaModFix/>
          </a:blip>
          <a:srcRect/>
          <a:stretch/>
        </p:blipFill>
        <p:spPr>
          <a:xfrm>
            <a:off x="381000" y="457200"/>
            <a:ext cx="2237740" cy="755015"/>
          </a:xfrm>
          <a:prstGeom prst="rect">
            <a:avLst/>
          </a:prstGeom>
          <a:noFill/>
          <a:ln>
            <a:noFill/>
          </a:ln>
        </p:spPr>
      </p:pic>
      <p:sp>
        <p:nvSpPr>
          <p:cNvPr id="3" name="Date Placeholder 2">
            <a:extLst>
              <a:ext uri="{FF2B5EF4-FFF2-40B4-BE49-F238E27FC236}">
                <a16:creationId xmlns="" xmlns:a16="http://schemas.microsoft.com/office/drawing/2014/main" id="{E14A1442-F128-D5F4-5B8F-1A02CFA8A9D7}"/>
              </a:ext>
            </a:extLst>
          </p:cNvPr>
          <p:cNvSpPr>
            <a:spLocks noGrp="1"/>
          </p:cNvSpPr>
          <p:nvPr>
            <p:ph type="dt" idx="10"/>
          </p:nvPr>
        </p:nvSpPr>
        <p:spPr/>
        <p:txBody>
          <a:bodyPr/>
          <a:lstStyle/>
          <a:p>
            <a:r>
              <a:rPr lang="en-US"/>
              <a:t>31/08/2024</a:t>
            </a:r>
          </a:p>
        </p:txBody>
      </p:sp>
    </p:spTree>
    <p:extLst>
      <p:ext uri="{BB962C8B-B14F-4D97-AF65-F5344CB8AC3E}">
        <p14:creationId xmlns:p14="http://schemas.microsoft.com/office/powerpoint/2010/main" val="10749950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4F7E9F1-94CA-3EA1-5702-CE4CF53501B9}"/>
              </a:ext>
            </a:extLst>
          </p:cNvPr>
          <p:cNvSpPr>
            <a:spLocks noGrp="1"/>
          </p:cNvSpPr>
          <p:nvPr>
            <p:ph type="title"/>
          </p:nvPr>
        </p:nvSpPr>
        <p:spPr/>
        <p:txBody>
          <a:bodyPr/>
          <a:lstStyle/>
          <a:p>
            <a:endParaRPr lang="en-US" dirty="0"/>
          </a:p>
        </p:txBody>
      </p:sp>
      <p:sp>
        <p:nvSpPr>
          <p:cNvPr id="3" name="Text Placeholder 2">
            <a:extLst>
              <a:ext uri="{FF2B5EF4-FFF2-40B4-BE49-F238E27FC236}">
                <a16:creationId xmlns="" xmlns:a16="http://schemas.microsoft.com/office/drawing/2014/main" id="{E022FF08-0C98-B0B6-8D7C-2289F3979E40}"/>
              </a:ext>
            </a:extLst>
          </p:cNvPr>
          <p:cNvSpPr>
            <a:spLocks noGrp="1"/>
          </p:cNvSpPr>
          <p:nvPr>
            <p:ph type="body" idx="1"/>
          </p:nvPr>
        </p:nvSpPr>
        <p:spPr/>
        <p:txBody>
          <a:bodyPr/>
          <a:lstStyle/>
          <a:p>
            <a:pPr marL="114300" indent="0" algn="ctr" rtl="0" fontAlgn="base">
              <a:buNone/>
            </a:pPr>
            <a:r>
              <a:rPr lang="en-IN" sz="3600" b="0" i="0" u="none" strike="noStrike" dirty="0">
                <a:solidFill>
                  <a:srgbClr val="000000"/>
                </a:solidFill>
                <a:effectLst/>
                <a:latin typeface="Times New Roman" panose="02020603050405020304" pitchFamily="18" charset="0"/>
                <a:cs typeface="Times New Roman" panose="02020603050405020304" pitchFamily="18" charset="0"/>
              </a:rPr>
              <a:t>REVIEW -2</a:t>
            </a:r>
            <a:r>
              <a:rPr lang="en-US" sz="3600" b="0" i="0" u="none" strike="noStrike" dirty="0">
                <a:solidFill>
                  <a:srgbClr val="000000"/>
                </a:solidFill>
                <a:effectLst/>
                <a:latin typeface="Times New Roman" panose="02020603050405020304" pitchFamily="18" charset="0"/>
                <a:cs typeface="Times New Roman" panose="02020603050405020304" pitchFamily="18" charset="0"/>
              </a:rPr>
              <a:t>​</a:t>
            </a:r>
          </a:p>
          <a:p>
            <a:pPr marL="114300" indent="0" algn="ctr" rtl="0" fontAlgn="base">
              <a:buNone/>
            </a:pPr>
            <a:r>
              <a:rPr lang="en-IN" sz="3600" b="0" i="0" u="none" strike="noStrike" dirty="0">
                <a:solidFill>
                  <a:srgbClr val="558ED5"/>
                </a:solidFill>
                <a:effectLst/>
                <a:latin typeface="Times New Roman" panose="02020603050405020304" pitchFamily="18" charset="0"/>
                <a:cs typeface="Times New Roman" panose="02020603050405020304" pitchFamily="18" charset="0"/>
              </a:rPr>
              <a:t>Customer Segmentation</a:t>
            </a:r>
          </a:p>
          <a:p>
            <a:pPr marL="114300" indent="0" algn="ctr" rtl="0" fontAlgn="base">
              <a:buNone/>
            </a:pPr>
            <a:endParaRPr lang="en-US" sz="3600" b="0" i="0" u="none" strike="noStrike" dirty="0">
              <a:solidFill>
                <a:srgbClr val="000000"/>
              </a:solidFill>
              <a:effectLst/>
              <a:latin typeface="Times New Roman" panose="02020603050405020304" pitchFamily="18" charset="0"/>
              <a:cs typeface="Times New Roman" panose="02020603050405020304" pitchFamily="18" charset="0"/>
            </a:endParaRPr>
          </a:p>
          <a:p>
            <a:pPr marL="114300" indent="0">
              <a:buNone/>
            </a:pPr>
            <a:endParaRPr lang="en-US" dirty="0"/>
          </a:p>
        </p:txBody>
      </p:sp>
      <p:sp>
        <p:nvSpPr>
          <p:cNvPr id="4" name="Date Placeholder 3">
            <a:extLst>
              <a:ext uri="{FF2B5EF4-FFF2-40B4-BE49-F238E27FC236}">
                <a16:creationId xmlns="" xmlns:a16="http://schemas.microsoft.com/office/drawing/2014/main" id="{5273AA3D-A7CE-4ED8-9F4D-C7128915206B}"/>
              </a:ext>
            </a:extLst>
          </p:cNvPr>
          <p:cNvSpPr>
            <a:spLocks noGrp="1"/>
          </p:cNvSpPr>
          <p:nvPr>
            <p:ph type="dt" idx="10"/>
          </p:nvPr>
        </p:nvSpPr>
        <p:spPr/>
        <p:txBody>
          <a:bodyPr/>
          <a:lstStyle/>
          <a:p>
            <a:r>
              <a:rPr lang="en-US"/>
              <a:t>31/08/2024</a:t>
            </a:r>
          </a:p>
        </p:txBody>
      </p:sp>
      <p:pic>
        <p:nvPicPr>
          <p:cNvPr id="5" name="Google Shape;107;p5">
            <a:extLst>
              <a:ext uri="{FF2B5EF4-FFF2-40B4-BE49-F238E27FC236}">
                <a16:creationId xmlns="" xmlns:a16="http://schemas.microsoft.com/office/drawing/2014/main" id="{DD60FA2C-1605-756E-F608-6BEA2CC0CD6A}"/>
              </a:ext>
            </a:extLst>
          </p:cNvPr>
          <p:cNvPicPr preferRelativeResize="0"/>
          <p:nvPr/>
        </p:nvPicPr>
        <p:blipFill rotWithShape="1">
          <a:blip r:embed="rId2">
            <a:alphaModFix/>
          </a:blip>
          <a:srcRect/>
          <a:stretch/>
        </p:blipFill>
        <p:spPr>
          <a:xfrm>
            <a:off x="381000" y="457200"/>
            <a:ext cx="2237740" cy="755015"/>
          </a:xfrm>
          <a:prstGeom prst="rect">
            <a:avLst/>
          </a:prstGeom>
          <a:noFill/>
          <a:ln>
            <a:noFill/>
          </a:ln>
        </p:spPr>
      </p:pic>
    </p:spTree>
    <p:extLst>
      <p:ext uri="{BB962C8B-B14F-4D97-AF65-F5344CB8AC3E}">
        <p14:creationId xmlns:p14="http://schemas.microsoft.com/office/powerpoint/2010/main" val="13939640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0B4E010-0BDA-D669-528B-644D0DA2CFD1}"/>
              </a:ext>
            </a:extLst>
          </p:cNvPr>
          <p:cNvSpPr>
            <a:spLocks noGrp="1"/>
          </p:cNvSpPr>
          <p:nvPr>
            <p:ph type="title"/>
          </p:nvPr>
        </p:nvSpPr>
        <p:spPr/>
        <p:txBody>
          <a:bodyPr>
            <a:normAutofit fontScale="90000"/>
          </a:bodyPr>
          <a:lstStyle/>
          <a:p>
            <a:r>
              <a:rPr lang="en-IN" sz="4400" b="0" i="0" u="none" strike="noStrike" dirty="0">
                <a:solidFill>
                  <a:schemeClr val="tx1"/>
                </a:solidFill>
                <a:effectLst/>
                <a:latin typeface="Times New Roman" panose="02020603050405020304" pitchFamily="18" charset="0"/>
              </a:rPr>
              <a:t>   </a:t>
            </a:r>
            <a:br>
              <a:rPr lang="en-IN" sz="4400" b="0" i="0" u="none" strike="noStrike" dirty="0">
                <a:solidFill>
                  <a:schemeClr val="tx1"/>
                </a:solidFill>
                <a:effectLst/>
                <a:latin typeface="Times New Roman" panose="02020603050405020304" pitchFamily="18" charset="0"/>
              </a:rPr>
            </a:br>
            <a:r>
              <a:rPr lang="en-IN" sz="4400" b="0" i="0" u="none" strike="noStrike" dirty="0">
                <a:solidFill>
                  <a:schemeClr val="tx1"/>
                </a:solidFill>
                <a:effectLst/>
                <a:latin typeface="Times New Roman" panose="02020603050405020304" pitchFamily="18" charset="0"/>
              </a:rPr>
              <a:t/>
            </a:r>
            <a:br>
              <a:rPr lang="en-IN" sz="4400" b="0" i="0" u="none" strike="noStrike" dirty="0">
                <a:solidFill>
                  <a:schemeClr val="tx1"/>
                </a:solidFill>
                <a:effectLst/>
                <a:latin typeface="Times New Roman" panose="02020603050405020304" pitchFamily="18" charset="0"/>
              </a:rPr>
            </a:br>
            <a:r>
              <a:rPr lang="en-IN" sz="4400" b="0" i="0" u="none" strike="noStrike" dirty="0">
                <a:solidFill>
                  <a:schemeClr val="tx1"/>
                </a:solidFill>
                <a:effectLst/>
                <a:latin typeface="Times New Roman" panose="02020603050405020304" pitchFamily="18" charset="0"/>
              </a:rPr>
              <a:t/>
            </a:r>
            <a:br>
              <a:rPr lang="en-IN" sz="4400" b="0" i="0" u="none" strike="noStrike" dirty="0">
                <a:solidFill>
                  <a:schemeClr val="tx1"/>
                </a:solidFill>
                <a:effectLst/>
                <a:latin typeface="Times New Roman" panose="02020603050405020304" pitchFamily="18" charset="0"/>
              </a:rPr>
            </a:br>
            <a:r>
              <a:rPr lang="en-IN" sz="4400" b="0" i="0" u="none" strike="noStrike" dirty="0">
                <a:solidFill>
                  <a:schemeClr val="tx1"/>
                </a:solidFill>
                <a:effectLst/>
                <a:latin typeface="Times New Roman" panose="02020603050405020304" pitchFamily="18" charset="0"/>
              </a:rPr>
              <a:t>K- Means Clustering​</a:t>
            </a:r>
            <a:r>
              <a:rPr lang="en-IN" b="0" i="0" u="none" strike="noStrike" dirty="0">
                <a:solidFill>
                  <a:schemeClr val="tx1"/>
                </a:solidFill>
                <a:effectLst/>
                <a:latin typeface="Segoe UI" panose="020B0502040204020203" pitchFamily="34" charset="0"/>
              </a:rPr>
              <a:t/>
            </a:r>
            <a:br>
              <a:rPr lang="en-IN" b="0" i="0" u="none" strike="noStrike" dirty="0">
                <a:solidFill>
                  <a:schemeClr val="tx1"/>
                </a:solidFill>
                <a:effectLst/>
                <a:latin typeface="Segoe UI" panose="020B0502040204020203" pitchFamily="34" charset="0"/>
              </a:rPr>
            </a:br>
            <a:endParaRPr lang="en-US" dirty="0">
              <a:solidFill>
                <a:schemeClr val="tx1"/>
              </a:solidFill>
            </a:endParaRPr>
          </a:p>
        </p:txBody>
      </p:sp>
      <p:sp>
        <p:nvSpPr>
          <p:cNvPr id="3" name="Text Placeholder 2">
            <a:extLst>
              <a:ext uri="{FF2B5EF4-FFF2-40B4-BE49-F238E27FC236}">
                <a16:creationId xmlns="" xmlns:a16="http://schemas.microsoft.com/office/drawing/2014/main" id="{47E5F390-9F1D-9F43-1432-276EECED143A}"/>
              </a:ext>
            </a:extLst>
          </p:cNvPr>
          <p:cNvSpPr>
            <a:spLocks noGrp="1"/>
          </p:cNvSpPr>
          <p:nvPr>
            <p:ph type="body" idx="1"/>
          </p:nvPr>
        </p:nvSpPr>
        <p:spPr>
          <a:xfrm>
            <a:off x="129092" y="1417638"/>
            <a:ext cx="7939143" cy="4708526"/>
          </a:xfrm>
        </p:spPr>
        <p:txBody>
          <a:bodyPr>
            <a:normAutofit/>
          </a:bodyPr>
          <a:lstStyle/>
          <a:p>
            <a:pPr marL="114300" indent="0" algn="just">
              <a:lnSpc>
                <a:spcPct val="150000"/>
              </a:lnSpc>
              <a:buNone/>
            </a:pPr>
            <a:endParaRPr lang="en-IN" sz="1800" b="1" dirty="0">
              <a:latin typeface="Times New Roman" panose="02020603050405020304" pitchFamily="18" charset="0"/>
              <a:cs typeface="Times New Roman" panose="02020603050405020304" pitchFamily="18" charset="0"/>
            </a:endParaRPr>
          </a:p>
          <a:p>
            <a:pPr marL="114300" indent="0" algn="just">
              <a:lnSpc>
                <a:spcPct val="150000"/>
              </a:lnSpc>
              <a:buNone/>
            </a:pPr>
            <a:r>
              <a:rPr lang="en-IN" sz="1800" b="1" dirty="0">
                <a:latin typeface="Times New Roman" panose="02020603050405020304" pitchFamily="18" charset="0"/>
                <a:cs typeface="Times New Roman" panose="02020603050405020304" pitchFamily="18" charset="0"/>
              </a:rPr>
              <a:t> Algorithm</a:t>
            </a:r>
          </a:p>
          <a:p>
            <a:pPr marL="114300" indent="0" algn="just">
              <a:lnSpc>
                <a:spcPct val="150000"/>
              </a:lnSpc>
              <a:buNone/>
            </a:pPr>
            <a:endParaRPr lang="en-IN" sz="1600" b="1" dirty="0">
              <a:latin typeface="Times New Roman" panose="02020603050405020304" pitchFamily="18" charset="0"/>
              <a:cs typeface="Times New Roman" panose="02020603050405020304" pitchFamily="18" charset="0"/>
            </a:endParaRPr>
          </a:p>
          <a:p>
            <a:pPr algn="just">
              <a:lnSpc>
                <a:spcPct val="150000"/>
              </a:lnSpc>
              <a:buFont typeface="+mj-lt"/>
              <a:buAutoNum type="arabicPeriod"/>
            </a:pPr>
            <a:r>
              <a:rPr lang="en-IN" sz="1600" b="1" dirty="0">
                <a:latin typeface="Times New Roman" panose="02020603050405020304" pitchFamily="18" charset="0"/>
                <a:cs typeface="Times New Roman" panose="02020603050405020304" pitchFamily="18" charset="0"/>
              </a:rPr>
              <a:t>Initialize centroids</a:t>
            </a:r>
            <a:r>
              <a:rPr lang="en-IN" sz="1600" dirty="0">
                <a:latin typeface="Times New Roman" panose="02020603050405020304" pitchFamily="18" charset="0"/>
                <a:cs typeface="Times New Roman" panose="02020603050405020304" pitchFamily="18" charset="0"/>
              </a:rPr>
              <a:t>: Randomly select k initial centroids.</a:t>
            </a:r>
          </a:p>
          <a:p>
            <a:pPr algn="just">
              <a:lnSpc>
                <a:spcPct val="150000"/>
              </a:lnSpc>
              <a:buFont typeface="+mj-lt"/>
              <a:buAutoNum type="arabicPeriod"/>
            </a:pPr>
            <a:r>
              <a:rPr lang="en-IN" sz="1600" b="1" dirty="0">
                <a:latin typeface="Times New Roman" panose="02020603050405020304" pitchFamily="18" charset="0"/>
                <a:cs typeface="Times New Roman" panose="02020603050405020304" pitchFamily="18" charset="0"/>
              </a:rPr>
              <a:t>Assign points to the nearest cluster</a:t>
            </a:r>
            <a:r>
              <a:rPr lang="en-IN" sz="1600" dirty="0">
                <a:latin typeface="Times New Roman" panose="02020603050405020304" pitchFamily="18" charset="0"/>
                <a:cs typeface="Times New Roman" panose="02020603050405020304" pitchFamily="18" charset="0"/>
              </a:rPr>
              <a:t>: Assign each data point to the closest centroid using Euclidean distance.</a:t>
            </a:r>
          </a:p>
          <a:p>
            <a:pPr algn="just">
              <a:lnSpc>
                <a:spcPct val="150000"/>
              </a:lnSpc>
              <a:buFont typeface="+mj-lt"/>
              <a:buAutoNum type="arabicPeriod"/>
            </a:pPr>
            <a:r>
              <a:rPr lang="en-IN" sz="1600" b="1" dirty="0">
                <a:latin typeface="Times New Roman" panose="02020603050405020304" pitchFamily="18" charset="0"/>
                <a:cs typeface="Times New Roman" panose="02020603050405020304" pitchFamily="18" charset="0"/>
              </a:rPr>
              <a:t>Update centroids</a:t>
            </a:r>
            <a:r>
              <a:rPr lang="en-IN" sz="1600" dirty="0">
                <a:latin typeface="Times New Roman" panose="02020603050405020304" pitchFamily="18" charset="0"/>
                <a:cs typeface="Times New Roman" panose="02020603050405020304" pitchFamily="18" charset="0"/>
              </a:rPr>
              <a:t>: Recalculate centroids by averaging the data points in each cluster.</a:t>
            </a:r>
          </a:p>
          <a:p>
            <a:pPr algn="just">
              <a:lnSpc>
                <a:spcPct val="150000"/>
              </a:lnSpc>
              <a:buFont typeface="+mj-lt"/>
              <a:buAutoNum type="arabicPeriod"/>
            </a:pPr>
            <a:r>
              <a:rPr lang="en-IN" sz="1600" b="1" dirty="0">
                <a:latin typeface="Times New Roman" panose="02020603050405020304" pitchFamily="18" charset="0"/>
                <a:cs typeface="Times New Roman" panose="02020603050405020304" pitchFamily="18" charset="0"/>
              </a:rPr>
              <a:t>Repeat</a:t>
            </a:r>
            <a:r>
              <a:rPr lang="en-IN" sz="1600" dirty="0">
                <a:latin typeface="Times New Roman" panose="02020603050405020304" pitchFamily="18" charset="0"/>
                <a:cs typeface="Times New Roman" panose="02020603050405020304" pitchFamily="18" charset="0"/>
              </a:rPr>
              <a:t>: Repeat assignment and updating steps until convergence or max iterations.</a:t>
            </a:r>
          </a:p>
          <a:p>
            <a:pPr algn="just">
              <a:lnSpc>
                <a:spcPct val="150000"/>
              </a:lnSpc>
              <a:buFont typeface="+mj-lt"/>
              <a:buAutoNum type="arabicPeriod"/>
            </a:pPr>
            <a:r>
              <a:rPr lang="en-IN" sz="1600" b="1" dirty="0">
                <a:latin typeface="Times New Roman" panose="02020603050405020304" pitchFamily="18" charset="0"/>
                <a:cs typeface="Times New Roman" panose="02020603050405020304" pitchFamily="18" charset="0"/>
              </a:rPr>
              <a:t>Evaluate the clustering</a:t>
            </a:r>
            <a:r>
              <a:rPr lang="en-IN" sz="1600" dirty="0">
                <a:latin typeface="Times New Roman" panose="02020603050405020304" pitchFamily="18" charset="0"/>
                <a:cs typeface="Times New Roman" panose="02020603050405020304" pitchFamily="18" charset="0"/>
              </a:rPr>
              <a:t>: Use metrics like the silhouette score to evaluate clustering performance.</a:t>
            </a:r>
          </a:p>
          <a:p>
            <a:pPr marL="1028700" lvl="2" indent="0">
              <a:buNone/>
            </a:pPr>
            <a:endParaRPr lang="en-IN" sz="1200" dirty="0">
              <a:latin typeface="Times New Roman" panose="02020603050405020304" pitchFamily="18" charset="0"/>
              <a:cs typeface="Times New Roman" panose="02020603050405020304" pitchFamily="18" charset="0"/>
            </a:endParaRPr>
          </a:p>
        </p:txBody>
      </p:sp>
      <p:sp>
        <p:nvSpPr>
          <p:cNvPr id="4" name="Date Placeholder 3">
            <a:extLst>
              <a:ext uri="{FF2B5EF4-FFF2-40B4-BE49-F238E27FC236}">
                <a16:creationId xmlns="" xmlns:a16="http://schemas.microsoft.com/office/drawing/2014/main" id="{A83680FE-5170-D4D3-1795-D0D185EF30B9}"/>
              </a:ext>
            </a:extLst>
          </p:cNvPr>
          <p:cNvSpPr>
            <a:spLocks noGrp="1"/>
          </p:cNvSpPr>
          <p:nvPr>
            <p:ph type="dt" idx="10"/>
          </p:nvPr>
        </p:nvSpPr>
        <p:spPr/>
        <p:txBody>
          <a:bodyPr/>
          <a:lstStyle/>
          <a:p>
            <a:r>
              <a:rPr lang="en-US"/>
              <a:t>31/08/2024</a:t>
            </a:r>
          </a:p>
        </p:txBody>
      </p:sp>
      <p:pic>
        <p:nvPicPr>
          <p:cNvPr id="5" name="Google Shape;107;p5">
            <a:extLst>
              <a:ext uri="{FF2B5EF4-FFF2-40B4-BE49-F238E27FC236}">
                <a16:creationId xmlns="" xmlns:a16="http://schemas.microsoft.com/office/drawing/2014/main" id="{CCFE2B95-011A-5949-8294-74FE9646F593}"/>
              </a:ext>
            </a:extLst>
          </p:cNvPr>
          <p:cNvPicPr preferRelativeResize="0"/>
          <p:nvPr/>
        </p:nvPicPr>
        <p:blipFill rotWithShape="1">
          <a:blip r:embed="rId2">
            <a:alphaModFix/>
          </a:blip>
          <a:srcRect/>
          <a:stretch/>
        </p:blipFill>
        <p:spPr>
          <a:xfrm>
            <a:off x="213211" y="407251"/>
            <a:ext cx="2237740" cy="755015"/>
          </a:xfrm>
          <a:prstGeom prst="rect">
            <a:avLst/>
          </a:prstGeom>
          <a:noFill/>
          <a:ln>
            <a:noFill/>
          </a:ln>
        </p:spPr>
      </p:pic>
    </p:spTree>
    <p:extLst>
      <p:ext uri="{BB962C8B-B14F-4D97-AF65-F5344CB8AC3E}">
        <p14:creationId xmlns:p14="http://schemas.microsoft.com/office/powerpoint/2010/main" val="17429984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3CA5F95-DE5A-9DC9-E029-87435E7143A1}"/>
              </a:ext>
            </a:extLst>
          </p:cNvPr>
          <p:cNvSpPr>
            <a:spLocks noGrp="1"/>
          </p:cNvSpPr>
          <p:nvPr>
            <p:ph type="title"/>
          </p:nvPr>
        </p:nvSpPr>
        <p:spPr/>
        <p:txBody>
          <a:bodyPr>
            <a:normAutofit fontScale="90000"/>
          </a:bodyPr>
          <a:lstStyle/>
          <a:p>
            <a:r>
              <a:rPr lang="en-IN" sz="4000" b="0" i="0" u="none" strike="noStrike" dirty="0">
                <a:solidFill>
                  <a:schemeClr val="tx1"/>
                </a:solidFill>
                <a:effectLst/>
                <a:latin typeface="Times New Roman" panose="02020603050405020304" pitchFamily="18" charset="0"/>
              </a:rPr>
              <a:t/>
            </a:r>
            <a:br>
              <a:rPr lang="en-IN" sz="4000" b="0" i="0" u="none" strike="noStrike" dirty="0">
                <a:solidFill>
                  <a:schemeClr val="tx1"/>
                </a:solidFill>
                <a:effectLst/>
                <a:latin typeface="Times New Roman" panose="02020603050405020304" pitchFamily="18" charset="0"/>
              </a:rPr>
            </a:br>
            <a:r>
              <a:rPr lang="en-IN" sz="4000" b="0" i="0" u="none" strike="noStrike" dirty="0">
                <a:solidFill>
                  <a:schemeClr val="tx1"/>
                </a:solidFill>
                <a:effectLst/>
                <a:latin typeface="Times New Roman" panose="02020603050405020304" pitchFamily="18" charset="0"/>
              </a:rPr>
              <a:t/>
            </a:r>
            <a:br>
              <a:rPr lang="en-IN" sz="4000" b="0" i="0" u="none" strike="noStrike" dirty="0">
                <a:solidFill>
                  <a:schemeClr val="tx1"/>
                </a:solidFill>
                <a:effectLst/>
                <a:latin typeface="Times New Roman" panose="02020603050405020304" pitchFamily="18" charset="0"/>
              </a:rPr>
            </a:br>
            <a:r>
              <a:rPr lang="en-IN" sz="4000" b="0" i="0" u="none" strike="noStrike" dirty="0">
                <a:solidFill>
                  <a:schemeClr val="tx1"/>
                </a:solidFill>
                <a:effectLst/>
                <a:latin typeface="Times New Roman" panose="02020603050405020304" pitchFamily="18" charset="0"/>
              </a:rPr>
              <a:t/>
            </a:r>
            <a:br>
              <a:rPr lang="en-IN" sz="4000" b="0" i="0" u="none" strike="noStrike" dirty="0">
                <a:solidFill>
                  <a:schemeClr val="tx1"/>
                </a:solidFill>
                <a:effectLst/>
                <a:latin typeface="Times New Roman" panose="02020603050405020304" pitchFamily="18" charset="0"/>
              </a:rPr>
            </a:br>
            <a:r>
              <a:rPr lang="en-IN" sz="4000" b="0" i="0" u="none" strike="noStrike" dirty="0">
                <a:solidFill>
                  <a:schemeClr val="tx1"/>
                </a:solidFill>
                <a:effectLst/>
                <a:latin typeface="Times New Roman" panose="02020603050405020304" pitchFamily="18" charset="0"/>
              </a:rPr>
              <a:t>Silhouette Score Calculation</a:t>
            </a:r>
            <a:r>
              <a:rPr lang="en-IN" sz="3200" b="1" dirty="0">
                <a:latin typeface="Times New Roman" panose="02020603050405020304" pitchFamily="18" charset="0"/>
                <a:cs typeface="Times New Roman" panose="02020603050405020304" pitchFamily="18" charset="0"/>
              </a:rPr>
              <a:t/>
            </a:r>
            <a:br>
              <a:rPr lang="en-IN" sz="3200" b="1" dirty="0">
                <a:latin typeface="Times New Roman" panose="02020603050405020304" pitchFamily="18" charset="0"/>
                <a:cs typeface="Times New Roman" panose="02020603050405020304" pitchFamily="18" charset="0"/>
              </a:rPr>
            </a:br>
            <a:endParaRPr lang="en-US" sz="3200" dirty="0"/>
          </a:p>
        </p:txBody>
      </p:sp>
      <p:sp>
        <p:nvSpPr>
          <p:cNvPr id="3" name="Text Placeholder 2">
            <a:extLst>
              <a:ext uri="{FF2B5EF4-FFF2-40B4-BE49-F238E27FC236}">
                <a16:creationId xmlns="" xmlns:a16="http://schemas.microsoft.com/office/drawing/2014/main" id="{B64530EF-72CE-2DEB-4993-AEF5904E0E86}"/>
              </a:ext>
            </a:extLst>
          </p:cNvPr>
          <p:cNvSpPr>
            <a:spLocks noGrp="1"/>
          </p:cNvSpPr>
          <p:nvPr>
            <p:ph type="body" idx="1"/>
          </p:nvPr>
        </p:nvSpPr>
        <p:spPr>
          <a:xfrm>
            <a:off x="355002" y="2409713"/>
            <a:ext cx="8331798" cy="3716450"/>
          </a:xfrm>
        </p:spPr>
        <p:txBody>
          <a:bodyPr/>
          <a:lstStyle/>
          <a:p>
            <a:pPr>
              <a:lnSpc>
                <a:spcPct val="150000"/>
              </a:lnSpc>
              <a:buFont typeface="+mj-lt"/>
              <a:buAutoNum type="arabicPeriod"/>
            </a:pPr>
            <a:r>
              <a:rPr lang="en-IN" sz="1600" b="1" dirty="0">
                <a:latin typeface="Times New Roman" panose="02020603050405020304" pitchFamily="18" charset="0"/>
                <a:cs typeface="Times New Roman" panose="02020603050405020304" pitchFamily="18" charset="0"/>
              </a:rPr>
              <a:t>Cohesion</a:t>
            </a:r>
            <a:r>
              <a:rPr lang="en-IN" sz="1600" dirty="0">
                <a:latin typeface="Times New Roman" panose="02020603050405020304" pitchFamily="18" charset="0"/>
                <a:cs typeface="Times New Roman" panose="02020603050405020304" pitchFamily="18" charset="0"/>
              </a:rPr>
              <a:t>: Measures how close a point is to its own cluster.</a:t>
            </a:r>
          </a:p>
          <a:p>
            <a:pPr>
              <a:lnSpc>
                <a:spcPct val="150000"/>
              </a:lnSpc>
              <a:buFont typeface="+mj-lt"/>
              <a:buAutoNum type="arabicPeriod"/>
            </a:pPr>
            <a:r>
              <a:rPr lang="en-IN" sz="1600" b="1" dirty="0">
                <a:latin typeface="Times New Roman" panose="02020603050405020304" pitchFamily="18" charset="0"/>
                <a:cs typeface="Times New Roman" panose="02020603050405020304" pitchFamily="18" charset="0"/>
              </a:rPr>
              <a:t>Separation</a:t>
            </a:r>
            <a:r>
              <a:rPr lang="en-IN" sz="1600" dirty="0">
                <a:latin typeface="Times New Roman" panose="02020603050405020304" pitchFamily="18" charset="0"/>
                <a:cs typeface="Times New Roman" panose="02020603050405020304" pitchFamily="18" charset="0"/>
              </a:rPr>
              <a:t>: Compares how far a point is from other clusters.</a:t>
            </a:r>
          </a:p>
          <a:p>
            <a:pPr>
              <a:lnSpc>
                <a:spcPct val="150000"/>
              </a:lnSpc>
              <a:buFont typeface="+mj-lt"/>
              <a:buAutoNum type="arabicPeriod"/>
            </a:pPr>
            <a:r>
              <a:rPr lang="en-IN" sz="1600" b="1" dirty="0">
                <a:latin typeface="Times New Roman" panose="02020603050405020304" pitchFamily="18" charset="0"/>
                <a:cs typeface="Times New Roman" panose="02020603050405020304" pitchFamily="18" charset="0"/>
              </a:rPr>
              <a:t>Score Range</a:t>
            </a:r>
            <a:r>
              <a:rPr lang="en-IN" sz="1600" dirty="0">
                <a:latin typeface="Times New Roman" panose="02020603050405020304" pitchFamily="18" charset="0"/>
                <a:cs typeface="Times New Roman" panose="02020603050405020304" pitchFamily="18" charset="0"/>
              </a:rPr>
              <a:t>: Ranges from -1 to 1, with values closer to 1 indicating well-separated clusters.</a:t>
            </a:r>
          </a:p>
          <a:p>
            <a:endParaRPr lang="en-US" dirty="0"/>
          </a:p>
        </p:txBody>
      </p:sp>
      <p:sp>
        <p:nvSpPr>
          <p:cNvPr id="4" name="Date Placeholder 3">
            <a:extLst>
              <a:ext uri="{FF2B5EF4-FFF2-40B4-BE49-F238E27FC236}">
                <a16:creationId xmlns="" xmlns:a16="http://schemas.microsoft.com/office/drawing/2014/main" id="{30B54E72-9833-C4DC-21CC-B08267C54BF2}"/>
              </a:ext>
            </a:extLst>
          </p:cNvPr>
          <p:cNvSpPr>
            <a:spLocks noGrp="1"/>
          </p:cNvSpPr>
          <p:nvPr>
            <p:ph type="dt" idx="10"/>
          </p:nvPr>
        </p:nvSpPr>
        <p:spPr/>
        <p:txBody>
          <a:bodyPr/>
          <a:lstStyle/>
          <a:p>
            <a:r>
              <a:rPr lang="en-US"/>
              <a:t>31/08/2024</a:t>
            </a:r>
          </a:p>
        </p:txBody>
      </p:sp>
      <p:pic>
        <p:nvPicPr>
          <p:cNvPr id="5" name="Google Shape;107;p5">
            <a:extLst>
              <a:ext uri="{FF2B5EF4-FFF2-40B4-BE49-F238E27FC236}">
                <a16:creationId xmlns="" xmlns:a16="http://schemas.microsoft.com/office/drawing/2014/main" id="{D606EAD4-4AE7-9645-FFE8-4FBC1EC9942D}"/>
              </a:ext>
            </a:extLst>
          </p:cNvPr>
          <p:cNvPicPr preferRelativeResize="0"/>
          <p:nvPr/>
        </p:nvPicPr>
        <p:blipFill rotWithShape="1">
          <a:blip r:embed="rId2">
            <a:alphaModFix/>
          </a:blip>
          <a:srcRect/>
          <a:stretch/>
        </p:blipFill>
        <p:spPr>
          <a:xfrm>
            <a:off x="200735" y="298003"/>
            <a:ext cx="2237740" cy="755015"/>
          </a:xfrm>
          <a:prstGeom prst="rect">
            <a:avLst/>
          </a:prstGeom>
          <a:noFill/>
          <a:ln>
            <a:noFill/>
          </a:ln>
        </p:spPr>
      </p:pic>
    </p:spTree>
    <p:extLst>
      <p:ext uri="{BB962C8B-B14F-4D97-AF65-F5344CB8AC3E}">
        <p14:creationId xmlns:p14="http://schemas.microsoft.com/office/powerpoint/2010/main" val="17296187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75B1A55-57C7-134A-735F-1DE4B9EA5A7D}"/>
              </a:ext>
            </a:extLst>
          </p:cNvPr>
          <p:cNvSpPr>
            <a:spLocks noGrp="1"/>
          </p:cNvSpPr>
          <p:nvPr>
            <p:ph type="title"/>
          </p:nvPr>
        </p:nvSpPr>
        <p:spPr>
          <a:xfrm>
            <a:off x="564777" y="243148"/>
            <a:ext cx="8229600" cy="45719"/>
          </a:xfrm>
        </p:spPr>
        <p:txBody>
          <a:bodyPr>
            <a:normAutofit fontScale="90000"/>
          </a:bodyPr>
          <a:lstStyle/>
          <a:p>
            <a:endParaRPr lang="en-US" dirty="0"/>
          </a:p>
        </p:txBody>
      </p:sp>
      <p:sp>
        <p:nvSpPr>
          <p:cNvPr id="3" name="Text Placeholder 2">
            <a:extLst>
              <a:ext uri="{FF2B5EF4-FFF2-40B4-BE49-F238E27FC236}">
                <a16:creationId xmlns="" xmlns:a16="http://schemas.microsoft.com/office/drawing/2014/main" id="{CF1A9B24-A5ED-71A7-8AFB-4428ECFE2CA0}"/>
              </a:ext>
            </a:extLst>
          </p:cNvPr>
          <p:cNvSpPr>
            <a:spLocks noGrp="1"/>
          </p:cNvSpPr>
          <p:nvPr>
            <p:ph type="body" idx="1"/>
          </p:nvPr>
        </p:nvSpPr>
        <p:spPr>
          <a:xfrm>
            <a:off x="457200" y="473336"/>
            <a:ext cx="3985708" cy="5837295"/>
          </a:xfrm>
        </p:spPr>
        <p:txBody>
          <a:bodyPr>
            <a:normAutofit fontScale="25000" lnSpcReduction="20000"/>
          </a:bodyPr>
          <a:lstStyle/>
          <a:p>
            <a:pPr marL="114300" indent="0">
              <a:buNone/>
            </a:pPr>
            <a:endParaRPr lang="en-US" sz="8000" b="1" dirty="0">
              <a:latin typeface="Times New Roman" panose="02020603050405020304" pitchFamily="18" charset="0"/>
              <a:cs typeface="Times New Roman" panose="02020603050405020304" pitchFamily="18" charset="0"/>
            </a:endParaRPr>
          </a:p>
          <a:p>
            <a:pPr marL="114300" indent="0">
              <a:buNone/>
            </a:pPr>
            <a:endParaRPr lang="en-US" sz="8000" b="1" dirty="0">
              <a:latin typeface="Times New Roman" panose="02020603050405020304" pitchFamily="18" charset="0"/>
              <a:cs typeface="Times New Roman" panose="02020603050405020304" pitchFamily="18" charset="0"/>
            </a:endParaRPr>
          </a:p>
          <a:p>
            <a:pPr marL="114300" indent="0">
              <a:buNone/>
            </a:pPr>
            <a:r>
              <a:rPr lang="en-US" sz="8000" b="1" dirty="0">
                <a:latin typeface="Times New Roman" panose="02020603050405020304" pitchFamily="18" charset="0"/>
                <a:cs typeface="Times New Roman" panose="02020603050405020304" pitchFamily="18" charset="0"/>
              </a:rPr>
              <a:t>Code:-</a:t>
            </a:r>
          </a:p>
          <a:p>
            <a:pPr marL="114300" indent="0">
              <a:buNone/>
            </a:pPr>
            <a:r>
              <a:rPr lang="en-US" sz="5600" dirty="0">
                <a:latin typeface="Times New Roman" panose="02020603050405020304" pitchFamily="18" charset="0"/>
                <a:cs typeface="Times New Roman" panose="02020603050405020304" pitchFamily="18" charset="0"/>
              </a:rPr>
              <a:t/>
            </a:r>
            <a:br>
              <a:rPr lang="en-US" sz="5600" dirty="0">
                <a:latin typeface="Times New Roman" panose="02020603050405020304" pitchFamily="18" charset="0"/>
                <a:cs typeface="Times New Roman" panose="02020603050405020304" pitchFamily="18" charset="0"/>
              </a:rPr>
            </a:br>
            <a:r>
              <a:rPr lang="en-US" sz="5600" dirty="0">
                <a:latin typeface="Times New Roman" panose="02020603050405020304" pitchFamily="18" charset="0"/>
                <a:cs typeface="Times New Roman" panose="02020603050405020304" pitchFamily="18" charset="0"/>
              </a:rPr>
              <a:t>from </a:t>
            </a:r>
            <a:r>
              <a:rPr lang="en-US" sz="5600" dirty="0" err="1">
                <a:latin typeface="Times New Roman" panose="02020603050405020304" pitchFamily="18" charset="0"/>
                <a:cs typeface="Times New Roman" panose="02020603050405020304" pitchFamily="18" charset="0"/>
              </a:rPr>
              <a:t>sklearn.cluster</a:t>
            </a:r>
            <a:r>
              <a:rPr lang="en-US" sz="5600" dirty="0">
                <a:latin typeface="Times New Roman" panose="02020603050405020304" pitchFamily="18" charset="0"/>
                <a:cs typeface="Times New Roman" panose="02020603050405020304" pitchFamily="18" charset="0"/>
              </a:rPr>
              <a:t> import </a:t>
            </a:r>
            <a:r>
              <a:rPr lang="en-US" sz="5600" dirty="0" err="1">
                <a:latin typeface="Times New Roman" panose="02020603050405020304" pitchFamily="18" charset="0"/>
                <a:cs typeface="Times New Roman" panose="02020603050405020304" pitchFamily="18" charset="0"/>
              </a:rPr>
              <a:t>KMeans</a:t>
            </a:r>
            <a:endParaRPr lang="en-US" sz="5600" dirty="0">
              <a:latin typeface="Times New Roman" panose="02020603050405020304" pitchFamily="18" charset="0"/>
              <a:cs typeface="Times New Roman" panose="02020603050405020304" pitchFamily="18" charset="0"/>
            </a:endParaRPr>
          </a:p>
          <a:p>
            <a:pPr marL="114300" indent="0">
              <a:buNone/>
            </a:pPr>
            <a:r>
              <a:rPr lang="en-US" sz="5600" dirty="0">
                <a:latin typeface="Times New Roman" panose="02020603050405020304" pitchFamily="18" charset="0"/>
                <a:cs typeface="Times New Roman" panose="02020603050405020304" pitchFamily="18" charset="0"/>
              </a:rPr>
              <a:t>from </a:t>
            </a:r>
            <a:r>
              <a:rPr lang="en-US" sz="5600" dirty="0" err="1">
                <a:latin typeface="Times New Roman" panose="02020603050405020304" pitchFamily="18" charset="0"/>
                <a:cs typeface="Times New Roman" panose="02020603050405020304" pitchFamily="18" charset="0"/>
              </a:rPr>
              <a:t>sklearn.preprocessing</a:t>
            </a:r>
            <a:r>
              <a:rPr lang="en-US" sz="5600" dirty="0">
                <a:latin typeface="Times New Roman" panose="02020603050405020304" pitchFamily="18" charset="0"/>
                <a:cs typeface="Times New Roman" panose="02020603050405020304" pitchFamily="18" charset="0"/>
              </a:rPr>
              <a:t> import </a:t>
            </a:r>
            <a:r>
              <a:rPr lang="en-US" sz="5600" dirty="0" err="1">
                <a:latin typeface="Times New Roman" panose="02020603050405020304" pitchFamily="18" charset="0"/>
                <a:cs typeface="Times New Roman" panose="02020603050405020304" pitchFamily="18" charset="0"/>
              </a:rPr>
              <a:t>StandardScaler</a:t>
            </a:r>
            <a:endParaRPr lang="en-US" sz="5600" dirty="0">
              <a:latin typeface="Times New Roman" panose="02020603050405020304" pitchFamily="18" charset="0"/>
              <a:cs typeface="Times New Roman" panose="02020603050405020304" pitchFamily="18" charset="0"/>
            </a:endParaRPr>
          </a:p>
          <a:p>
            <a:pPr marL="114300" indent="0">
              <a:buNone/>
            </a:pPr>
            <a:r>
              <a:rPr lang="en-US" sz="5600" dirty="0">
                <a:latin typeface="Times New Roman" panose="02020603050405020304" pitchFamily="18" charset="0"/>
                <a:cs typeface="Times New Roman" panose="02020603050405020304" pitchFamily="18" charset="0"/>
              </a:rPr>
              <a:t>from </a:t>
            </a:r>
            <a:r>
              <a:rPr lang="en-US" sz="5600" dirty="0" err="1">
                <a:latin typeface="Times New Roman" panose="02020603050405020304" pitchFamily="18" charset="0"/>
                <a:cs typeface="Times New Roman" panose="02020603050405020304" pitchFamily="18" charset="0"/>
              </a:rPr>
              <a:t>sklearn.metrics</a:t>
            </a:r>
            <a:r>
              <a:rPr lang="en-US" sz="5600" dirty="0">
                <a:latin typeface="Times New Roman" panose="02020603050405020304" pitchFamily="18" charset="0"/>
                <a:cs typeface="Times New Roman" panose="02020603050405020304" pitchFamily="18" charset="0"/>
              </a:rPr>
              <a:t> import </a:t>
            </a:r>
            <a:r>
              <a:rPr lang="en-US" sz="5600" dirty="0" err="1">
                <a:latin typeface="Times New Roman" panose="02020603050405020304" pitchFamily="18" charset="0"/>
                <a:cs typeface="Times New Roman" panose="02020603050405020304" pitchFamily="18" charset="0"/>
              </a:rPr>
              <a:t>silhouette_score</a:t>
            </a:r>
            <a:endParaRPr lang="en-US" sz="5600" dirty="0">
              <a:latin typeface="Times New Roman" panose="02020603050405020304" pitchFamily="18" charset="0"/>
              <a:cs typeface="Times New Roman" panose="02020603050405020304" pitchFamily="18" charset="0"/>
            </a:endParaRPr>
          </a:p>
          <a:p>
            <a:pPr marL="114300" indent="0">
              <a:buNone/>
            </a:pPr>
            <a:r>
              <a:rPr lang="en-US" sz="5600" dirty="0">
                <a:latin typeface="Times New Roman" panose="02020603050405020304" pitchFamily="18" charset="0"/>
                <a:cs typeface="Times New Roman" panose="02020603050405020304" pitchFamily="18" charset="0"/>
              </a:rPr>
              <a:t>import </a:t>
            </a:r>
            <a:r>
              <a:rPr lang="en-US" sz="5600" dirty="0" err="1">
                <a:latin typeface="Times New Roman" panose="02020603050405020304" pitchFamily="18" charset="0"/>
                <a:cs typeface="Times New Roman" panose="02020603050405020304" pitchFamily="18" charset="0"/>
              </a:rPr>
              <a:t>matplotlib.pyplot</a:t>
            </a:r>
            <a:r>
              <a:rPr lang="en-US" sz="5600" dirty="0">
                <a:latin typeface="Times New Roman" panose="02020603050405020304" pitchFamily="18" charset="0"/>
                <a:cs typeface="Times New Roman" panose="02020603050405020304" pitchFamily="18" charset="0"/>
              </a:rPr>
              <a:t> as </a:t>
            </a:r>
            <a:r>
              <a:rPr lang="en-US" sz="5600" dirty="0" err="1">
                <a:latin typeface="Times New Roman" panose="02020603050405020304" pitchFamily="18" charset="0"/>
                <a:cs typeface="Times New Roman" panose="02020603050405020304" pitchFamily="18" charset="0"/>
              </a:rPr>
              <a:t>plt</a:t>
            </a:r>
            <a:endParaRPr lang="en-US" sz="5600" dirty="0">
              <a:latin typeface="Times New Roman" panose="02020603050405020304" pitchFamily="18" charset="0"/>
              <a:cs typeface="Times New Roman" panose="02020603050405020304" pitchFamily="18" charset="0"/>
            </a:endParaRPr>
          </a:p>
          <a:p>
            <a:pPr marL="114300" indent="0">
              <a:buNone/>
            </a:pPr>
            <a:r>
              <a:rPr lang="en-US" sz="5600" dirty="0">
                <a:latin typeface="Times New Roman" panose="02020603050405020304" pitchFamily="18" charset="0"/>
                <a:cs typeface="Times New Roman" panose="02020603050405020304" pitchFamily="18" charset="0"/>
              </a:rPr>
              <a:t>import </a:t>
            </a:r>
            <a:r>
              <a:rPr lang="en-US" sz="5600" dirty="0" err="1">
                <a:latin typeface="Times New Roman" panose="02020603050405020304" pitchFamily="18" charset="0"/>
                <a:cs typeface="Times New Roman" panose="02020603050405020304" pitchFamily="18" charset="0"/>
              </a:rPr>
              <a:t>seaborn</a:t>
            </a:r>
            <a:r>
              <a:rPr lang="en-US" sz="5600" dirty="0">
                <a:latin typeface="Times New Roman" panose="02020603050405020304" pitchFamily="18" charset="0"/>
                <a:cs typeface="Times New Roman" panose="02020603050405020304" pitchFamily="18" charset="0"/>
              </a:rPr>
              <a:t> as </a:t>
            </a:r>
            <a:r>
              <a:rPr lang="en-US" sz="5600" dirty="0" err="1">
                <a:latin typeface="Times New Roman" panose="02020603050405020304" pitchFamily="18" charset="0"/>
                <a:cs typeface="Times New Roman" panose="02020603050405020304" pitchFamily="18" charset="0"/>
              </a:rPr>
              <a:t>sns</a:t>
            </a:r>
            <a:endParaRPr lang="en-US" sz="5600" dirty="0">
              <a:latin typeface="Times New Roman" panose="02020603050405020304" pitchFamily="18" charset="0"/>
              <a:cs typeface="Times New Roman" panose="02020603050405020304" pitchFamily="18" charset="0"/>
            </a:endParaRPr>
          </a:p>
          <a:p>
            <a:pPr marL="114300" indent="0">
              <a:buNone/>
            </a:pPr>
            <a:r>
              <a:rPr lang="en-US" sz="5600" dirty="0">
                <a:latin typeface="Times New Roman" panose="02020603050405020304" pitchFamily="18" charset="0"/>
                <a:cs typeface="Times New Roman" panose="02020603050405020304" pitchFamily="18" charset="0"/>
              </a:rPr>
              <a:t>import pandas as </a:t>
            </a:r>
            <a:r>
              <a:rPr lang="en-US" sz="5600" dirty="0" err="1">
                <a:latin typeface="Times New Roman" panose="02020603050405020304" pitchFamily="18" charset="0"/>
                <a:cs typeface="Times New Roman" panose="02020603050405020304" pitchFamily="18" charset="0"/>
              </a:rPr>
              <a:t>pd</a:t>
            </a:r>
            <a:endParaRPr lang="en-US" sz="5600" dirty="0">
              <a:latin typeface="Times New Roman" panose="02020603050405020304" pitchFamily="18" charset="0"/>
              <a:cs typeface="Times New Roman" panose="02020603050405020304" pitchFamily="18" charset="0"/>
            </a:endParaRPr>
          </a:p>
          <a:p>
            <a:pPr marL="114300" indent="0">
              <a:buNone/>
            </a:pPr>
            <a:endParaRPr lang="en-US" sz="5600" dirty="0">
              <a:latin typeface="Times New Roman" panose="02020603050405020304" pitchFamily="18" charset="0"/>
              <a:cs typeface="Times New Roman" panose="02020603050405020304" pitchFamily="18" charset="0"/>
            </a:endParaRPr>
          </a:p>
          <a:p>
            <a:pPr marL="114300" indent="0">
              <a:buNone/>
            </a:pPr>
            <a:r>
              <a:rPr lang="en-US" sz="5600" dirty="0">
                <a:latin typeface="Times New Roman" panose="02020603050405020304" pitchFamily="18" charset="0"/>
                <a:cs typeface="Times New Roman" panose="02020603050405020304" pitchFamily="18" charset="0"/>
              </a:rPr>
              <a:t># Load the dataset</a:t>
            </a:r>
          </a:p>
          <a:p>
            <a:pPr marL="114300" indent="0">
              <a:buNone/>
            </a:pPr>
            <a:r>
              <a:rPr lang="en-US" sz="5600" dirty="0" err="1">
                <a:latin typeface="Times New Roman" panose="02020603050405020304" pitchFamily="18" charset="0"/>
                <a:cs typeface="Times New Roman" panose="02020603050405020304" pitchFamily="18" charset="0"/>
              </a:rPr>
              <a:t>file_path</a:t>
            </a:r>
            <a:r>
              <a:rPr lang="en-US" sz="5600" dirty="0">
                <a:latin typeface="Times New Roman" panose="02020603050405020304" pitchFamily="18" charset="0"/>
                <a:cs typeface="Times New Roman" panose="02020603050405020304" pitchFamily="18" charset="0"/>
              </a:rPr>
              <a:t> = '/content/drive/</a:t>
            </a:r>
            <a:r>
              <a:rPr lang="en-US" sz="5600" dirty="0" err="1">
                <a:latin typeface="Times New Roman" panose="02020603050405020304" pitchFamily="18" charset="0"/>
                <a:cs typeface="Times New Roman" panose="02020603050405020304" pitchFamily="18" charset="0"/>
              </a:rPr>
              <a:t>MyDrive</a:t>
            </a:r>
            <a:r>
              <a:rPr lang="en-US" sz="5600" dirty="0">
                <a:latin typeface="Times New Roman" panose="02020603050405020304" pitchFamily="18" charset="0"/>
                <a:cs typeface="Times New Roman" panose="02020603050405020304" pitchFamily="18" charset="0"/>
              </a:rPr>
              <a:t>/customer_segmentation_data.csv'  # Replace with your file path</a:t>
            </a:r>
          </a:p>
          <a:p>
            <a:pPr marL="114300" indent="0">
              <a:buNone/>
            </a:pPr>
            <a:r>
              <a:rPr lang="en-US" sz="5600" dirty="0">
                <a:latin typeface="Times New Roman" panose="02020603050405020304" pitchFamily="18" charset="0"/>
                <a:cs typeface="Times New Roman" panose="02020603050405020304" pitchFamily="18" charset="0"/>
              </a:rPr>
              <a:t>data = </a:t>
            </a:r>
            <a:r>
              <a:rPr lang="en-US" sz="5600" dirty="0" err="1">
                <a:latin typeface="Times New Roman" panose="02020603050405020304" pitchFamily="18" charset="0"/>
                <a:cs typeface="Times New Roman" panose="02020603050405020304" pitchFamily="18" charset="0"/>
              </a:rPr>
              <a:t>pd.read_csv</a:t>
            </a:r>
            <a:r>
              <a:rPr lang="en-US" sz="5600" dirty="0">
                <a:latin typeface="Times New Roman" panose="02020603050405020304" pitchFamily="18" charset="0"/>
                <a:cs typeface="Times New Roman" panose="02020603050405020304" pitchFamily="18" charset="0"/>
              </a:rPr>
              <a:t>(</a:t>
            </a:r>
            <a:r>
              <a:rPr lang="en-US" sz="5600" dirty="0" err="1">
                <a:latin typeface="Times New Roman" panose="02020603050405020304" pitchFamily="18" charset="0"/>
                <a:cs typeface="Times New Roman" panose="02020603050405020304" pitchFamily="18" charset="0"/>
              </a:rPr>
              <a:t>file_path</a:t>
            </a:r>
            <a:r>
              <a:rPr lang="en-US" sz="5600" dirty="0">
                <a:latin typeface="Times New Roman" panose="02020603050405020304" pitchFamily="18" charset="0"/>
                <a:cs typeface="Times New Roman" panose="02020603050405020304" pitchFamily="18" charset="0"/>
              </a:rPr>
              <a:t>)</a:t>
            </a:r>
          </a:p>
          <a:p>
            <a:pPr marL="114300" indent="0">
              <a:buNone/>
            </a:pPr>
            <a:endParaRPr lang="en-US" sz="5600" dirty="0">
              <a:latin typeface="Times New Roman" panose="02020603050405020304" pitchFamily="18" charset="0"/>
              <a:cs typeface="Times New Roman" panose="02020603050405020304" pitchFamily="18" charset="0"/>
            </a:endParaRPr>
          </a:p>
          <a:p>
            <a:pPr marL="114300" indent="0">
              <a:buNone/>
            </a:pPr>
            <a:r>
              <a:rPr lang="en-US" sz="5600" dirty="0">
                <a:latin typeface="Times New Roman" panose="02020603050405020304" pitchFamily="18" charset="0"/>
                <a:cs typeface="Times New Roman" panose="02020603050405020304" pitchFamily="18" charset="0"/>
              </a:rPr>
              <a:t># Select relevant numeric columns for clustering</a:t>
            </a:r>
          </a:p>
          <a:p>
            <a:pPr marL="114300" indent="0">
              <a:buNone/>
            </a:pPr>
            <a:r>
              <a:rPr lang="en-US" sz="5600" dirty="0" err="1">
                <a:latin typeface="Times New Roman" panose="02020603050405020304" pitchFamily="18" charset="0"/>
                <a:cs typeface="Times New Roman" panose="02020603050405020304" pitchFamily="18" charset="0"/>
              </a:rPr>
              <a:t>data_numeric</a:t>
            </a:r>
            <a:r>
              <a:rPr lang="en-US" sz="5600" dirty="0">
                <a:latin typeface="Times New Roman" panose="02020603050405020304" pitchFamily="18" charset="0"/>
                <a:cs typeface="Times New Roman" panose="02020603050405020304" pitchFamily="18" charset="0"/>
              </a:rPr>
              <a:t> = data[['Age', 'Income Level', 'Coverage Amount', 'Premium Amount']]</a:t>
            </a:r>
          </a:p>
          <a:p>
            <a:pPr marL="114300" indent="0">
              <a:buNone/>
            </a:pPr>
            <a:endParaRPr lang="en-US" sz="5600" dirty="0">
              <a:latin typeface="Times New Roman" panose="02020603050405020304" pitchFamily="18" charset="0"/>
              <a:cs typeface="Times New Roman" panose="02020603050405020304" pitchFamily="18" charset="0"/>
            </a:endParaRPr>
          </a:p>
          <a:p>
            <a:pPr marL="114300" indent="0">
              <a:buNone/>
            </a:pPr>
            <a:r>
              <a:rPr lang="en-US" sz="5600" dirty="0">
                <a:latin typeface="Times New Roman" panose="02020603050405020304" pitchFamily="18" charset="0"/>
                <a:cs typeface="Times New Roman" panose="02020603050405020304" pitchFamily="18" charset="0"/>
              </a:rPr>
              <a:t># Scale the data</a:t>
            </a:r>
          </a:p>
          <a:p>
            <a:pPr marL="114300" indent="0">
              <a:buNone/>
            </a:pPr>
            <a:r>
              <a:rPr lang="en-US" sz="5600" dirty="0" err="1">
                <a:latin typeface="Times New Roman" panose="02020603050405020304" pitchFamily="18" charset="0"/>
                <a:cs typeface="Times New Roman" panose="02020603050405020304" pitchFamily="18" charset="0"/>
              </a:rPr>
              <a:t>scaler</a:t>
            </a:r>
            <a:r>
              <a:rPr lang="en-US" sz="5600" dirty="0">
                <a:latin typeface="Times New Roman" panose="02020603050405020304" pitchFamily="18" charset="0"/>
                <a:cs typeface="Times New Roman" panose="02020603050405020304" pitchFamily="18" charset="0"/>
              </a:rPr>
              <a:t> = </a:t>
            </a:r>
            <a:r>
              <a:rPr lang="en-US" sz="5600" dirty="0" err="1">
                <a:latin typeface="Times New Roman" panose="02020603050405020304" pitchFamily="18" charset="0"/>
                <a:cs typeface="Times New Roman" panose="02020603050405020304" pitchFamily="18" charset="0"/>
              </a:rPr>
              <a:t>StandardScaler</a:t>
            </a:r>
            <a:r>
              <a:rPr lang="en-US" sz="5600" dirty="0">
                <a:latin typeface="Times New Roman" panose="02020603050405020304" pitchFamily="18" charset="0"/>
                <a:cs typeface="Times New Roman" panose="02020603050405020304" pitchFamily="18" charset="0"/>
              </a:rPr>
              <a:t>()</a:t>
            </a:r>
          </a:p>
          <a:p>
            <a:pPr marL="114300" indent="0">
              <a:buNone/>
            </a:pPr>
            <a:r>
              <a:rPr lang="en-US" sz="5600" dirty="0" err="1">
                <a:latin typeface="Times New Roman" panose="02020603050405020304" pitchFamily="18" charset="0"/>
                <a:cs typeface="Times New Roman" panose="02020603050405020304" pitchFamily="18" charset="0"/>
              </a:rPr>
              <a:t>data_scaled</a:t>
            </a:r>
            <a:r>
              <a:rPr lang="en-US" sz="5600" dirty="0">
                <a:latin typeface="Times New Roman" panose="02020603050405020304" pitchFamily="18" charset="0"/>
                <a:cs typeface="Times New Roman" panose="02020603050405020304" pitchFamily="18" charset="0"/>
              </a:rPr>
              <a:t> = </a:t>
            </a:r>
            <a:r>
              <a:rPr lang="en-US" sz="5600" dirty="0" err="1">
                <a:latin typeface="Times New Roman" panose="02020603050405020304" pitchFamily="18" charset="0"/>
                <a:cs typeface="Times New Roman" panose="02020603050405020304" pitchFamily="18" charset="0"/>
              </a:rPr>
              <a:t>scaler.fit_transform</a:t>
            </a:r>
            <a:r>
              <a:rPr lang="en-US" sz="5600" dirty="0">
                <a:latin typeface="Times New Roman" panose="02020603050405020304" pitchFamily="18" charset="0"/>
                <a:cs typeface="Times New Roman" panose="02020603050405020304" pitchFamily="18" charset="0"/>
              </a:rPr>
              <a:t>(</a:t>
            </a:r>
            <a:r>
              <a:rPr lang="en-US" sz="5600" dirty="0" err="1">
                <a:latin typeface="Times New Roman" panose="02020603050405020304" pitchFamily="18" charset="0"/>
                <a:cs typeface="Times New Roman" panose="02020603050405020304" pitchFamily="18" charset="0"/>
              </a:rPr>
              <a:t>data_numeric</a:t>
            </a:r>
            <a:r>
              <a:rPr lang="en-US" sz="5600" dirty="0">
                <a:latin typeface="Times New Roman" panose="02020603050405020304" pitchFamily="18" charset="0"/>
                <a:cs typeface="Times New Roman" panose="02020603050405020304" pitchFamily="18" charset="0"/>
              </a:rPr>
              <a:t>)</a:t>
            </a:r>
          </a:p>
          <a:p>
            <a:pPr marL="114300" indent="0">
              <a:buNone/>
            </a:pPr>
            <a:endParaRPr lang="en-US" sz="5600" dirty="0">
              <a:latin typeface="Times New Roman" panose="02020603050405020304" pitchFamily="18" charset="0"/>
              <a:cs typeface="Times New Roman" panose="02020603050405020304" pitchFamily="18" charset="0"/>
            </a:endParaRPr>
          </a:p>
          <a:p>
            <a:pPr marL="114300" indent="0">
              <a:buNone/>
            </a:pPr>
            <a:endParaRPr lang="en-US" sz="5600" dirty="0">
              <a:latin typeface="Times New Roman" panose="02020603050405020304" pitchFamily="18" charset="0"/>
              <a:cs typeface="Times New Roman" panose="02020603050405020304" pitchFamily="18" charset="0"/>
            </a:endParaRPr>
          </a:p>
        </p:txBody>
      </p:sp>
      <p:sp>
        <p:nvSpPr>
          <p:cNvPr id="4" name="Date Placeholder 3">
            <a:extLst>
              <a:ext uri="{FF2B5EF4-FFF2-40B4-BE49-F238E27FC236}">
                <a16:creationId xmlns="" xmlns:a16="http://schemas.microsoft.com/office/drawing/2014/main" id="{9E48FA87-4187-6B52-04EB-295E2F6224F4}"/>
              </a:ext>
            </a:extLst>
          </p:cNvPr>
          <p:cNvSpPr>
            <a:spLocks noGrp="1"/>
          </p:cNvSpPr>
          <p:nvPr>
            <p:ph type="dt" idx="10"/>
          </p:nvPr>
        </p:nvSpPr>
        <p:spPr/>
        <p:txBody>
          <a:bodyPr/>
          <a:lstStyle/>
          <a:p>
            <a:r>
              <a:rPr lang="en-US"/>
              <a:t>31/08/2024</a:t>
            </a:r>
          </a:p>
        </p:txBody>
      </p:sp>
      <p:sp>
        <p:nvSpPr>
          <p:cNvPr id="5" name="TextBox 4">
            <a:extLst>
              <a:ext uri="{FF2B5EF4-FFF2-40B4-BE49-F238E27FC236}">
                <a16:creationId xmlns="" xmlns:a16="http://schemas.microsoft.com/office/drawing/2014/main" id="{0E23C54D-5414-1DAF-5CA3-7DAD7A84D9F2}"/>
              </a:ext>
            </a:extLst>
          </p:cNvPr>
          <p:cNvSpPr txBox="1"/>
          <p:nvPr/>
        </p:nvSpPr>
        <p:spPr>
          <a:xfrm>
            <a:off x="4571999" y="1151067"/>
            <a:ext cx="4222378" cy="4832092"/>
          </a:xfrm>
          <a:prstGeom prst="rect">
            <a:avLst/>
          </a:prstGeom>
          <a:noFill/>
        </p:spPr>
        <p:txBody>
          <a:bodyPr wrap="square" rtlCol="0">
            <a:spAutoFit/>
          </a:bodyPr>
          <a:lstStyle/>
          <a:p>
            <a:pPr marL="114300" indent="0">
              <a:buNone/>
            </a:pPr>
            <a:endParaRPr lang="en-US" sz="1400" dirty="0">
              <a:latin typeface="Times New Roman" panose="02020603050405020304" pitchFamily="18" charset="0"/>
              <a:cs typeface="Times New Roman" panose="02020603050405020304" pitchFamily="18" charset="0"/>
            </a:endParaRPr>
          </a:p>
          <a:p>
            <a:pPr marL="114300" indent="0">
              <a:buNone/>
            </a:pPr>
            <a:r>
              <a:rPr lang="en-US" dirty="0">
                <a:latin typeface="Times New Roman" panose="02020603050405020304" pitchFamily="18" charset="0"/>
                <a:cs typeface="Times New Roman" panose="02020603050405020304" pitchFamily="18" charset="0"/>
              </a:rPr>
              <a:t># Apply </a:t>
            </a:r>
            <a:r>
              <a:rPr lang="en-US" dirty="0" err="1">
                <a:latin typeface="Times New Roman" panose="02020603050405020304" pitchFamily="18" charset="0"/>
                <a:cs typeface="Times New Roman" panose="02020603050405020304" pitchFamily="18" charset="0"/>
              </a:rPr>
              <a:t>KMeans</a:t>
            </a:r>
            <a:r>
              <a:rPr lang="en-US" dirty="0">
                <a:latin typeface="Times New Roman" panose="02020603050405020304" pitchFamily="18" charset="0"/>
                <a:cs typeface="Times New Roman" panose="02020603050405020304" pitchFamily="18" charset="0"/>
              </a:rPr>
              <a:t> clustering</a:t>
            </a:r>
          </a:p>
          <a:p>
            <a:pPr marL="114300" indent="0">
              <a:buNone/>
            </a:pPr>
            <a:r>
              <a:rPr lang="en-US" dirty="0" err="1">
                <a:latin typeface="Times New Roman" panose="02020603050405020304" pitchFamily="18" charset="0"/>
                <a:cs typeface="Times New Roman" panose="02020603050405020304" pitchFamily="18" charset="0"/>
              </a:rPr>
              <a:t>kmeans</a:t>
            </a:r>
            <a:r>
              <a:rPr lang="en-US" dirty="0">
                <a:latin typeface="Times New Roman" panose="02020603050405020304" pitchFamily="18" charset="0"/>
                <a:cs typeface="Times New Roman" panose="02020603050405020304" pitchFamily="18" charset="0"/>
              </a:rPr>
              <a:t> = </a:t>
            </a:r>
            <a:r>
              <a:rPr lang="en-US" dirty="0" err="1">
                <a:latin typeface="Times New Roman" panose="02020603050405020304" pitchFamily="18" charset="0"/>
                <a:cs typeface="Times New Roman" panose="02020603050405020304" pitchFamily="18" charset="0"/>
              </a:rPr>
              <a:t>KMeans</a:t>
            </a:r>
            <a:r>
              <a:rPr lang="en-US" dirty="0">
                <a:latin typeface="Times New Roman" panose="02020603050405020304" pitchFamily="18" charset="0"/>
                <a:cs typeface="Times New Roman" panose="02020603050405020304" pitchFamily="18" charset="0"/>
              </a:rPr>
              <a:t>(</a:t>
            </a:r>
            <a:r>
              <a:rPr lang="en-US" dirty="0" err="1">
                <a:latin typeface="Times New Roman" panose="02020603050405020304" pitchFamily="18" charset="0"/>
                <a:cs typeface="Times New Roman" panose="02020603050405020304" pitchFamily="18" charset="0"/>
              </a:rPr>
              <a:t>n_clusters</a:t>
            </a:r>
            <a:r>
              <a:rPr lang="en-US" dirty="0">
                <a:latin typeface="Times New Roman" panose="02020603050405020304" pitchFamily="18" charset="0"/>
                <a:cs typeface="Times New Roman" panose="02020603050405020304" pitchFamily="18" charset="0"/>
              </a:rPr>
              <a:t>=5, </a:t>
            </a:r>
            <a:r>
              <a:rPr lang="en-US" dirty="0" err="1">
                <a:latin typeface="Times New Roman" panose="02020603050405020304" pitchFamily="18" charset="0"/>
                <a:cs typeface="Times New Roman" panose="02020603050405020304" pitchFamily="18" charset="0"/>
              </a:rPr>
              <a:t>random_state</a:t>
            </a:r>
            <a:r>
              <a:rPr lang="en-US" dirty="0">
                <a:latin typeface="Times New Roman" panose="02020603050405020304" pitchFamily="18" charset="0"/>
                <a:cs typeface="Times New Roman" panose="02020603050405020304" pitchFamily="18" charset="0"/>
              </a:rPr>
              <a:t>=42)</a:t>
            </a:r>
          </a:p>
          <a:p>
            <a:pPr marL="114300" indent="0">
              <a:buNone/>
            </a:pPr>
            <a:r>
              <a:rPr lang="en-US" dirty="0">
                <a:latin typeface="Times New Roman" panose="02020603050405020304" pitchFamily="18" charset="0"/>
                <a:cs typeface="Times New Roman" panose="02020603050405020304" pitchFamily="18" charset="0"/>
              </a:rPr>
              <a:t>clusters = </a:t>
            </a:r>
            <a:r>
              <a:rPr lang="en-US" dirty="0" err="1">
                <a:latin typeface="Times New Roman" panose="02020603050405020304" pitchFamily="18" charset="0"/>
                <a:cs typeface="Times New Roman" panose="02020603050405020304" pitchFamily="18" charset="0"/>
              </a:rPr>
              <a:t>kmeans.fit_predict</a:t>
            </a:r>
            <a:r>
              <a:rPr lang="en-US" dirty="0">
                <a:latin typeface="Times New Roman" panose="02020603050405020304" pitchFamily="18" charset="0"/>
                <a:cs typeface="Times New Roman" panose="02020603050405020304" pitchFamily="18" charset="0"/>
              </a:rPr>
              <a:t>(</a:t>
            </a:r>
            <a:r>
              <a:rPr lang="en-US" dirty="0" err="1">
                <a:latin typeface="Times New Roman" panose="02020603050405020304" pitchFamily="18" charset="0"/>
                <a:cs typeface="Times New Roman" panose="02020603050405020304" pitchFamily="18" charset="0"/>
              </a:rPr>
              <a:t>data_scaled</a:t>
            </a:r>
            <a:r>
              <a:rPr lang="en-US" dirty="0">
                <a:latin typeface="Times New Roman" panose="02020603050405020304" pitchFamily="18" charset="0"/>
                <a:cs typeface="Times New Roman" panose="02020603050405020304" pitchFamily="18" charset="0"/>
              </a:rPr>
              <a:t>)</a:t>
            </a:r>
          </a:p>
          <a:p>
            <a:pPr marL="114300" indent="0">
              <a:buNone/>
            </a:pPr>
            <a:endParaRPr lang="en-US" dirty="0">
              <a:latin typeface="Times New Roman" panose="02020603050405020304" pitchFamily="18" charset="0"/>
              <a:cs typeface="Times New Roman" panose="02020603050405020304" pitchFamily="18" charset="0"/>
            </a:endParaRPr>
          </a:p>
          <a:p>
            <a:pPr marL="114300" indent="0">
              <a:buNone/>
            </a:pPr>
            <a:r>
              <a:rPr lang="en-US" dirty="0">
                <a:latin typeface="Times New Roman" panose="02020603050405020304" pitchFamily="18" charset="0"/>
                <a:cs typeface="Times New Roman" panose="02020603050405020304" pitchFamily="18" charset="0"/>
              </a:rPr>
              <a:t># Add the cluster labels to the original </a:t>
            </a:r>
            <a:r>
              <a:rPr lang="en-US" dirty="0" err="1">
                <a:latin typeface="Times New Roman" panose="02020603050405020304" pitchFamily="18" charset="0"/>
                <a:cs typeface="Times New Roman" panose="02020603050405020304" pitchFamily="18" charset="0"/>
              </a:rPr>
              <a:t>dataframe</a:t>
            </a:r>
            <a:r>
              <a:rPr lang="en-US" dirty="0">
                <a:latin typeface="Times New Roman" panose="02020603050405020304" pitchFamily="18" charset="0"/>
                <a:cs typeface="Times New Roman" panose="02020603050405020304" pitchFamily="18" charset="0"/>
              </a:rPr>
              <a:t> for plotting</a:t>
            </a:r>
          </a:p>
          <a:p>
            <a:pPr marL="114300" indent="0">
              <a:buNone/>
            </a:pPr>
            <a:r>
              <a:rPr lang="en-US" dirty="0">
                <a:latin typeface="Times New Roman" panose="02020603050405020304" pitchFamily="18" charset="0"/>
                <a:cs typeface="Times New Roman" panose="02020603050405020304" pitchFamily="18" charset="0"/>
              </a:rPr>
              <a:t>data['Cluster'] = clusters</a:t>
            </a:r>
          </a:p>
          <a:p>
            <a:pPr marL="114300" indent="0">
              <a:buNone/>
            </a:pPr>
            <a:endParaRPr lang="en-US" dirty="0">
              <a:latin typeface="Times New Roman" panose="02020603050405020304" pitchFamily="18" charset="0"/>
              <a:cs typeface="Times New Roman" panose="02020603050405020304" pitchFamily="18" charset="0"/>
            </a:endParaRPr>
          </a:p>
          <a:p>
            <a:pPr marL="114300" indent="0">
              <a:buNone/>
            </a:pPr>
            <a:r>
              <a:rPr lang="en-US" dirty="0">
                <a:latin typeface="Times New Roman" panose="02020603050405020304" pitchFamily="18" charset="0"/>
                <a:cs typeface="Times New Roman" panose="02020603050405020304" pitchFamily="18" charset="0"/>
              </a:rPr>
              <a:t># Plotting </a:t>
            </a:r>
            <a:r>
              <a:rPr lang="en-US" dirty="0" err="1">
                <a:latin typeface="Times New Roman" panose="02020603050405020304" pitchFamily="18" charset="0"/>
                <a:cs typeface="Times New Roman" panose="02020603050405020304" pitchFamily="18" charset="0"/>
              </a:rPr>
              <a:t>pairplot</a:t>
            </a:r>
            <a:r>
              <a:rPr lang="en-US" dirty="0">
                <a:latin typeface="Times New Roman" panose="02020603050405020304" pitchFamily="18" charset="0"/>
                <a:cs typeface="Times New Roman" panose="02020603050405020304" pitchFamily="18" charset="0"/>
              </a:rPr>
              <a:t> for the whole clusters</a:t>
            </a:r>
          </a:p>
          <a:p>
            <a:pPr marL="114300" indent="0">
              <a:buNone/>
            </a:pPr>
            <a:r>
              <a:rPr lang="en-US" dirty="0" err="1">
                <a:latin typeface="Times New Roman" panose="02020603050405020304" pitchFamily="18" charset="0"/>
                <a:cs typeface="Times New Roman" panose="02020603050405020304" pitchFamily="18" charset="0"/>
              </a:rPr>
              <a:t>sns.pairplot</a:t>
            </a:r>
            <a:r>
              <a:rPr lang="en-US" dirty="0">
                <a:latin typeface="Times New Roman" panose="02020603050405020304" pitchFamily="18" charset="0"/>
                <a:cs typeface="Times New Roman" panose="02020603050405020304" pitchFamily="18" charset="0"/>
              </a:rPr>
              <a:t>(data, </a:t>
            </a:r>
            <a:r>
              <a:rPr lang="en-US" dirty="0" err="1">
                <a:latin typeface="Times New Roman" panose="02020603050405020304" pitchFamily="18" charset="0"/>
                <a:cs typeface="Times New Roman" panose="02020603050405020304" pitchFamily="18" charset="0"/>
              </a:rPr>
              <a:t>vars</a:t>
            </a:r>
            <a:r>
              <a:rPr lang="en-US" dirty="0">
                <a:latin typeface="Times New Roman" panose="02020603050405020304" pitchFamily="18" charset="0"/>
                <a:cs typeface="Times New Roman" panose="02020603050405020304" pitchFamily="18" charset="0"/>
              </a:rPr>
              <a:t>=['Age', 'Income Level', 'Coverage Amount', 'Premium Amount'], hue='Cluster', palette='</a:t>
            </a:r>
            <a:r>
              <a:rPr lang="en-US" dirty="0" err="1">
                <a:latin typeface="Times New Roman" panose="02020603050405020304" pitchFamily="18" charset="0"/>
                <a:cs typeface="Times New Roman" panose="02020603050405020304" pitchFamily="18" charset="0"/>
              </a:rPr>
              <a:t>viridis</a:t>
            </a:r>
            <a:r>
              <a:rPr lang="en-US" dirty="0">
                <a:latin typeface="Times New Roman" panose="02020603050405020304" pitchFamily="18" charset="0"/>
                <a:cs typeface="Times New Roman" panose="02020603050405020304" pitchFamily="18" charset="0"/>
              </a:rPr>
              <a:t>')</a:t>
            </a:r>
          </a:p>
          <a:p>
            <a:pPr marL="114300" indent="0">
              <a:buNone/>
            </a:pPr>
            <a:r>
              <a:rPr lang="en-US" dirty="0" err="1">
                <a:latin typeface="Times New Roman" panose="02020603050405020304" pitchFamily="18" charset="0"/>
                <a:cs typeface="Times New Roman" panose="02020603050405020304" pitchFamily="18" charset="0"/>
              </a:rPr>
              <a:t>plt.suptitle</a:t>
            </a:r>
            <a:r>
              <a:rPr lang="en-US" dirty="0">
                <a:latin typeface="Times New Roman" panose="02020603050405020304" pitchFamily="18" charset="0"/>
                <a:cs typeface="Times New Roman" panose="02020603050405020304" pitchFamily="18" charset="0"/>
              </a:rPr>
              <a:t>('K-Means Clustering for Customer Segments', y=1.02)</a:t>
            </a:r>
          </a:p>
          <a:p>
            <a:pPr marL="114300" indent="0">
              <a:buNone/>
            </a:pPr>
            <a:r>
              <a:rPr lang="en-US" dirty="0" err="1">
                <a:latin typeface="Times New Roman" panose="02020603050405020304" pitchFamily="18" charset="0"/>
                <a:cs typeface="Times New Roman" panose="02020603050405020304" pitchFamily="18" charset="0"/>
              </a:rPr>
              <a:t>plt.show</a:t>
            </a:r>
            <a:r>
              <a:rPr lang="en-US" dirty="0">
                <a:latin typeface="Times New Roman" panose="02020603050405020304" pitchFamily="18" charset="0"/>
                <a:cs typeface="Times New Roman" panose="02020603050405020304" pitchFamily="18" charset="0"/>
              </a:rPr>
              <a:t>()</a:t>
            </a:r>
          </a:p>
          <a:p>
            <a:pPr marL="114300" indent="0">
              <a:buNone/>
            </a:pPr>
            <a:endParaRPr lang="en-US" dirty="0">
              <a:latin typeface="Times New Roman" panose="02020603050405020304" pitchFamily="18" charset="0"/>
              <a:cs typeface="Times New Roman" panose="02020603050405020304" pitchFamily="18" charset="0"/>
            </a:endParaRPr>
          </a:p>
          <a:p>
            <a:pPr marL="114300" indent="0">
              <a:buNone/>
            </a:pPr>
            <a:r>
              <a:rPr lang="en-US" dirty="0">
                <a:latin typeface="Times New Roman" panose="02020603050405020304" pitchFamily="18" charset="0"/>
                <a:cs typeface="Times New Roman" panose="02020603050405020304" pitchFamily="18" charset="0"/>
              </a:rPr>
              <a:t># Output silhouette score</a:t>
            </a:r>
          </a:p>
          <a:p>
            <a:pPr marL="114300" indent="0">
              <a:buNone/>
            </a:pPr>
            <a:r>
              <a:rPr lang="en-US" dirty="0" err="1">
                <a:latin typeface="Times New Roman" panose="02020603050405020304" pitchFamily="18" charset="0"/>
                <a:cs typeface="Times New Roman" panose="02020603050405020304" pitchFamily="18" charset="0"/>
              </a:rPr>
              <a:t>silhouette_avg</a:t>
            </a:r>
            <a:r>
              <a:rPr lang="en-US" dirty="0">
                <a:latin typeface="Times New Roman" panose="02020603050405020304" pitchFamily="18" charset="0"/>
                <a:cs typeface="Times New Roman" panose="02020603050405020304" pitchFamily="18" charset="0"/>
              </a:rPr>
              <a:t> = </a:t>
            </a:r>
            <a:r>
              <a:rPr lang="en-US" dirty="0" err="1">
                <a:latin typeface="Times New Roman" panose="02020603050405020304" pitchFamily="18" charset="0"/>
                <a:cs typeface="Times New Roman" panose="02020603050405020304" pitchFamily="18" charset="0"/>
              </a:rPr>
              <a:t>silhouette_score</a:t>
            </a:r>
            <a:r>
              <a:rPr lang="en-US" dirty="0">
                <a:latin typeface="Times New Roman" panose="02020603050405020304" pitchFamily="18" charset="0"/>
                <a:cs typeface="Times New Roman" panose="02020603050405020304" pitchFamily="18" charset="0"/>
              </a:rPr>
              <a:t>(</a:t>
            </a:r>
            <a:r>
              <a:rPr lang="en-US" dirty="0" err="1">
                <a:latin typeface="Times New Roman" panose="02020603050405020304" pitchFamily="18" charset="0"/>
                <a:cs typeface="Times New Roman" panose="02020603050405020304" pitchFamily="18" charset="0"/>
              </a:rPr>
              <a:t>data_scaled</a:t>
            </a:r>
            <a:r>
              <a:rPr lang="en-US" dirty="0">
                <a:latin typeface="Times New Roman" panose="02020603050405020304" pitchFamily="18" charset="0"/>
                <a:cs typeface="Times New Roman" panose="02020603050405020304" pitchFamily="18" charset="0"/>
              </a:rPr>
              <a:t>, clusters)</a:t>
            </a:r>
          </a:p>
          <a:p>
            <a:pPr marL="114300" indent="0">
              <a:buNone/>
            </a:pPr>
            <a:r>
              <a:rPr lang="en-US" dirty="0">
                <a:latin typeface="Times New Roman" panose="02020603050405020304" pitchFamily="18" charset="0"/>
                <a:cs typeface="Times New Roman" panose="02020603050405020304" pitchFamily="18" charset="0"/>
              </a:rPr>
              <a:t>print(</a:t>
            </a:r>
            <a:r>
              <a:rPr lang="en-US" dirty="0" err="1">
                <a:latin typeface="Times New Roman" panose="02020603050405020304" pitchFamily="18" charset="0"/>
                <a:cs typeface="Times New Roman" panose="02020603050405020304" pitchFamily="18" charset="0"/>
              </a:rPr>
              <a:t>f'Silhouette</a:t>
            </a:r>
            <a:r>
              <a:rPr lang="en-US" dirty="0">
                <a:latin typeface="Times New Roman" panose="02020603050405020304" pitchFamily="18" charset="0"/>
                <a:cs typeface="Times New Roman" panose="02020603050405020304" pitchFamily="18" charset="0"/>
              </a:rPr>
              <a:t> Score: {silhouette_avg:.2f}')</a:t>
            </a:r>
          </a:p>
          <a:p>
            <a:endParaRPr lang="en-US" dirty="0"/>
          </a:p>
        </p:txBody>
      </p:sp>
      <p:cxnSp>
        <p:nvCxnSpPr>
          <p:cNvPr id="10" name="Straight Connector 9">
            <a:extLst>
              <a:ext uri="{FF2B5EF4-FFF2-40B4-BE49-F238E27FC236}">
                <a16:creationId xmlns="" xmlns:a16="http://schemas.microsoft.com/office/drawing/2014/main" id="{1AE4DB8D-DC51-42B3-83FB-CBE3CD09C61C}"/>
              </a:ext>
            </a:extLst>
          </p:cNvPr>
          <p:cNvCxnSpPr>
            <a:cxnSpLocks/>
          </p:cNvCxnSpPr>
          <p:nvPr/>
        </p:nvCxnSpPr>
        <p:spPr>
          <a:xfrm>
            <a:off x="4572000" y="0"/>
            <a:ext cx="0" cy="6858000"/>
          </a:xfrm>
          <a:prstGeom prst="line">
            <a:avLst/>
          </a:prstGeom>
        </p:spPr>
        <p:style>
          <a:lnRef idx="1">
            <a:schemeClr val="accent1"/>
          </a:lnRef>
          <a:fillRef idx="0">
            <a:schemeClr val="accent1"/>
          </a:fillRef>
          <a:effectRef idx="0">
            <a:schemeClr val="accent1"/>
          </a:effectRef>
          <a:fontRef idx="minor">
            <a:schemeClr val="tx1"/>
          </a:fontRef>
        </p:style>
      </p:cxnSp>
      <p:pic>
        <p:nvPicPr>
          <p:cNvPr id="13" name="Google Shape;107;p5">
            <a:extLst>
              <a:ext uri="{FF2B5EF4-FFF2-40B4-BE49-F238E27FC236}">
                <a16:creationId xmlns="" xmlns:a16="http://schemas.microsoft.com/office/drawing/2014/main" id="{B4CD4ECB-264A-986B-FCEE-0D3523E16F30}"/>
              </a:ext>
            </a:extLst>
          </p:cNvPr>
          <p:cNvPicPr preferRelativeResize="0"/>
          <p:nvPr/>
        </p:nvPicPr>
        <p:blipFill rotWithShape="1">
          <a:blip r:embed="rId2">
            <a:alphaModFix/>
          </a:blip>
          <a:srcRect/>
          <a:stretch/>
        </p:blipFill>
        <p:spPr>
          <a:xfrm>
            <a:off x="212314" y="50109"/>
            <a:ext cx="2237740" cy="755015"/>
          </a:xfrm>
          <a:prstGeom prst="rect">
            <a:avLst/>
          </a:prstGeom>
          <a:noFill/>
          <a:ln>
            <a:noFill/>
          </a:ln>
        </p:spPr>
      </p:pic>
    </p:spTree>
    <p:extLst>
      <p:ext uri="{BB962C8B-B14F-4D97-AF65-F5344CB8AC3E}">
        <p14:creationId xmlns:p14="http://schemas.microsoft.com/office/powerpoint/2010/main" val="27273418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6B33713-5E59-E2D2-F239-6FE39EA9609D}"/>
              </a:ext>
            </a:extLst>
          </p:cNvPr>
          <p:cNvSpPr>
            <a:spLocks noGrp="1"/>
          </p:cNvSpPr>
          <p:nvPr>
            <p:ph type="title"/>
          </p:nvPr>
        </p:nvSpPr>
        <p:spPr/>
        <p:txBody>
          <a:bodyPr/>
          <a:lstStyle/>
          <a:p>
            <a:endParaRPr lang="en-US" dirty="0"/>
          </a:p>
        </p:txBody>
      </p:sp>
      <p:sp>
        <p:nvSpPr>
          <p:cNvPr id="3" name="Text Placeholder 2">
            <a:extLst>
              <a:ext uri="{FF2B5EF4-FFF2-40B4-BE49-F238E27FC236}">
                <a16:creationId xmlns="" xmlns:a16="http://schemas.microsoft.com/office/drawing/2014/main" id="{DDC80AA5-7937-CDDB-BEA7-81F509F129B6}"/>
              </a:ext>
            </a:extLst>
          </p:cNvPr>
          <p:cNvSpPr>
            <a:spLocks noGrp="1"/>
          </p:cNvSpPr>
          <p:nvPr>
            <p:ph type="body" idx="1"/>
          </p:nvPr>
        </p:nvSpPr>
        <p:spPr>
          <a:xfrm>
            <a:off x="457200" y="882128"/>
            <a:ext cx="8229600" cy="5244036"/>
          </a:xfrm>
        </p:spPr>
        <p:txBody>
          <a:bodyPr>
            <a:normAutofit/>
          </a:bodyPr>
          <a:lstStyle/>
          <a:p>
            <a:pPr marL="114300" indent="0">
              <a:buNone/>
            </a:pPr>
            <a:r>
              <a:rPr lang="en-IN" sz="2400" dirty="0">
                <a:solidFill>
                  <a:schemeClr val="tx1"/>
                </a:solidFill>
                <a:latin typeface="Times New Roman" panose="02020603050405020304" pitchFamily="18" charset="0"/>
              </a:rPr>
              <a:t>                       </a:t>
            </a:r>
          </a:p>
          <a:p>
            <a:pPr marL="114300" indent="0">
              <a:buNone/>
            </a:pPr>
            <a:r>
              <a:rPr lang="en-IN" sz="2400" dirty="0">
                <a:solidFill>
                  <a:schemeClr val="tx1"/>
                </a:solidFill>
                <a:latin typeface="Times New Roman" panose="02020603050405020304" pitchFamily="18" charset="0"/>
              </a:rPr>
              <a:t> </a:t>
            </a:r>
          </a:p>
          <a:p>
            <a:pPr marL="114300" indent="0">
              <a:buNone/>
            </a:pPr>
            <a:r>
              <a:rPr lang="en-IN" sz="2400" dirty="0">
                <a:solidFill>
                  <a:schemeClr val="tx1"/>
                </a:solidFill>
                <a:latin typeface="Times New Roman" panose="02020603050405020304" pitchFamily="18" charset="0"/>
              </a:rPr>
              <a:t>Output</a:t>
            </a:r>
            <a:endParaRPr lang="en-US" sz="2400" dirty="0">
              <a:solidFill>
                <a:schemeClr val="tx1"/>
              </a:solidFill>
            </a:endParaRPr>
          </a:p>
        </p:txBody>
      </p:sp>
      <p:sp>
        <p:nvSpPr>
          <p:cNvPr id="4" name="Date Placeholder 3">
            <a:extLst>
              <a:ext uri="{FF2B5EF4-FFF2-40B4-BE49-F238E27FC236}">
                <a16:creationId xmlns="" xmlns:a16="http://schemas.microsoft.com/office/drawing/2014/main" id="{508BF47A-3795-3861-FF0E-4E083146D4AB}"/>
              </a:ext>
            </a:extLst>
          </p:cNvPr>
          <p:cNvSpPr>
            <a:spLocks noGrp="1"/>
          </p:cNvSpPr>
          <p:nvPr>
            <p:ph type="dt" idx="10"/>
          </p:nvPr>
        </p:nvSpPr>
        <p:spPr/>
        <p:txBody>
          <a:bodyPr/>
          <a:lstStyle/>
          <a:p>
            <a:r>
              <a:rPr lang="en-US"/>
              <a:t>31/08/2024</a:t>
            </a:r>
          </a:p>
        </p:txBody>
      </p:sp>
      <p:pic>
        <p:nvPicPr>
          <p:cNvPr id="7" name="Google Shape;107;p5">
            <a:extLst>
              <a:ext uri="{FF2B5EF4-FFF2-40B4-BE49-F238E27FC236}">
                <a16:creationId xmlns="" xmlns:a16="http://schemas.microsoft.com/office/drawing/2014/main" id="{A10FAA7C-6315-EE86-D112-0E1D5E70E2F0}"/>
              </a:ext>
            </a:extLst>
          </p:cNvPr>
          <p:cNvPicPr preferRelativeResize="0"/>
          <p:nvPr/>
        </p:nvPicPr>
        <p:blipFill rotWithShape="1">
          <a:blip r:embed="rId2">
            <a:alphaModFix/>
          </a:blip>
          <a:srcRect/>
          <a:stretch/>
        </p:blipFill>
        <p:spPr>
          <a:xfrm>
            <a:off x="179220" y="219468"/>
            <a:ext cx="2237740" cy="755015"/>
          </a:xfrm>
          <a:prstGeom prst="rect">
            <a:avLst/>
          </a:prstGeom>
          <a:noFill/>
          <a:ln>
            <a:noFill/>
          </a:ln>
        </p:spPr>
      </p:pic>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7446" y="1523481"/>
            <a:ext cx="5754947" cy="51317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394688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4ECD8EA0-E24D-453D-6DDF-A54621F8CB9F}"/>
            </a:ext>
          </a:extLst>
        </p:cNvPr>
        <p:cNvGrpSpPr/>
        <p:nvPr/>
      </p:nvGrpSpPr>
      <p:grpSpPr>
        <a:xfrm>
          <a:off x="0" y="0"/>
          <a:ext cx="0" cy="0"/>
          <a:chOff x="0" y="0"/>
          <a:chExt cx="0" cy="0"/>
        </a:xfrm>
      </p:grpSpPr>
      <p:sp>
        <p:nvSpPr>
          <p:cNvPr id="2" name="Title 1">
            <a:extLst>
              <a:ext uri="{FF2B5EF4-FFF2-40B4-BE49-F238E27FC236}">
                <a16:creationId xmlns="" xmlns:a16="http://schemas.microsoft.com/office/drawing/2014/main" id="{2584AD5B-8689-F2BF-FA7B-71E24A469370}"/>
              </a:ext>
            </a:extLst>
          </p:cNvPr>
          <p:cNvSpPr>
            <a:spLocks noGrp="1"/>
          </p:cNvSpPr>
          <p:nvPr>
            <p:ph type="title"/>
          </p:nvPr>
        </p:nvSpPr>
        <p:spPr/>
        <p:txBody>
          <a:bodyPr>
            <a:normAutofit fontScale="90000"/>
          </a:bodyPr>
          <a:lstStyle/>
          <a:p>
            <a:r>
              <a:rPr lang="en-IN" sz="4400" b="0" i="0" u="none" strike="noStrike" dirty="0">
                <a:solidFill>
                  <a:srgbClr val="000000"/>
                </a:solidFill>
                <a:effectLst/>
                <a:latin typeface="Times New Roman" panose="02020603050405020304" pitchFamily="18" charset="0"/>
              </a:rPr>
              <a:t/>
            </a:r>
            <a:br>
              <a:rPr lang="en-IN" sz="4400" b="0" i="0" u="none" strike="noStrike" dirty="0">
                <a:solidFill>
                  <a:srgbClr val="000000"/>
                </a:solidFill>
                <a:effectLst/>
                <a:latin typeface="Times New Roman" panose="02020603050405020304" pitchFamily="18" charset="0"/>
              </a:rPr>
            </a:br>
            <a:r>
              <a:rPr lang="en-IN" sz="4400" b="0" i="0" u="none" strike="noStrike" dirty="0">
                <a:solidFill>
                  <a:srgbClr val="000000"/>
                </a:solidFill>
                <a:effectLst/>
                <a:latin typeface="Times New Roman" panose="02020603050405020304" pitchFamily="18" charset="0"/>
              </a:rPr>
              <a:t/>
            </a:r>
            <a:br>
              <a:rPr lang="en-IN" sz="4400" b="0" i="0" u="none" strike="noStrike" dirty="0">
                <a:solidFill>
                  <a:srgbClr val="000000"/>
                </a:solidFill>
                <a:effectLst/>
                <a:latin typeface="Times New Roman" panose="02020603050405020304" pitchFamily="18" charset="0"/>
              </a:rPr>
            </a:br>
            <a:r>
              <a:rPr lang="en-IN" sz="4400" b="0" i="0" u="none" strike="noStrike" dirty="0">
                <a:solidFill>
                  <a:srgbClr val="000000"/>
                </a:solidFill>
                <a:effectLst/>
                <a:latin typeface="Times New Roman" panose="02020603050405020304" pitchFamily="18" charset="0"/>
              </a:rPr>
              <a:t/>
            </a:r>
            <a:br>
              <a:rPr lang="en-IN" sz="4400" b="0" i="0" u="none" strike="noStrike" dirty="0">
                <a:solidFill>
                  <a:srgbClr val="000000"/>
                </a:solidFill>
                <a:effectLst/>
                <a:latin typeface="Times New Roman" panose="02020603050405020304" pitchFamily="18" charset="0"/>
              </a:rPr>
            </a:br>
            <a:r>
              <a:rPr lang="en-IN" sz="4400" b="0" i="0" u="none" strike="noStrike" dirty="0">
                <a:solidFill>
                  <a:srgbClr val="000000"/>
                </a:solidFill>
                <a:effectLst/>
                <a:latin typeface="Times New Roman" panose="02020603050405020304" pitchFamily="18" charset="0"/>
              </a:rPr>
              <a:t/>
            </a:r>
            <a:br>
              <a:rPr lang="en-IN" sz="4400" b="0" i="0" u="none" strike="noStrike" dirty="0">
                <a:solidFill>
                  <a:srgbClr val="000000"/>
                </a:solidFill>
                <a:effectLst/>
                <a:latin typeface="Times New Roman" panose="02020603050405020304" pitchFamily="18" charset="0"/>
              </a:rPr>
            </a:br>
            <a:r>
              <a:rPr lang="en-IN" sz="4400" b="0" i="0" u="none" strike="noStrike" dirty="0">
                <a:solidFill>
                  <a:srgbClr val="000000"/>
                </a:solidFill>
                <a:effectLst/>
                <a:latin typeface="Times New Roman" panose="02020603050405020304" pitchFamily="18" charset="0"/>
              </a:rPr>
              <a:t>Hierarchical Clustering </a:t>
            </a:r>
            <a:r>
              <a:rPr lang="en-IN" b="0" i="0" u="none" strike="noStrike" dirty="0">
                <a:solidFill>
                  <a:srgbClr val="000000"/>
                </a:solidFill>
                <a:effectLst/>
                <a:latin typeface="Segoe UI" panose="020B0502040204020203" pitchFamily="34" charset="0"/>
              </a:rPr>
              <a:t/>
            </a:r>
            <a:br>
              <a:rPr lang="en-IN" b="0" i="0" u="none" strike="noStrike" dirty="0">
                <a:solidFill>
                  <a:srgbClr val="000000"/>
                </a:solidFill>
                <a:effectLst/>
                <a:latin typeface="Segoe UI" panose="020B0502040204020203" pitchFamily="34" charset="0"/>
              </a:rPr>
            </a:br>
            <a:endParaRPr lang="en-US" dirty="0"/>
          </a:p>
        </p:txBody>
      </p:sp>
      <p:sp>
        <p:nvSpPr>
          <p:cNvPr id="3" name="Text Placeholder 2">
            <a:extLst>
              <a:ext uri="{FF2B5EF4-FFF2-40B4-BE49-F238E27FC236}">
                <a16:creationId xmlns="" xmlns:a16="http://schemas.microsoft.com/office/drawing/2014/main" id="{8D26206A-BE8C-0B0F-D25A-4E7256207004}"/>
              </a:ext>
            </a:extLst>
          </p:cNvPr>
          <p:cNvSpPr>
            <a:spLocks noGrp="1"/>
          </p:cNvSpPr>
          <p:nvPr>
            <p:ph type="body" idx="1"/>
          </p:nvPr>
        </p:nvSpPr>
        <p:spPr>
          <a:xfrm>
            <a:off x="301214" y="1417638"/>
            <a:ext cx="7767021" cy="4708526"/>
          </a:xfrm>
        </p:spPr>
        <p:txBody>
          <a:bodyPr>
            <a:normAutofit/>
          </a:bodyPr>
          <a:lstStyle/>
          <a:p>
            <a:pPr marL="114300" indent="0" algn="just">
              <a:lnSpc>
                <a:spcPct val="150000"/>
              </a:lnSpc>
              <a:buNone/>
            </a:pPr>
            <a:endParaRPr lang="en-IN" sz="1800" b="1" dirty="0">
              <a:latin typeface="Times New Roman" panose="02020603050405020304" pitchFamily="18" charset="0"/>
              <a:cs typeface="Times New Roman" panose="02020603050405020304" pitchFamily="18" charset="0"/>
            </a:endParaRPr>
          </a:p>
          <a:p>
            <a:pPr marL="114300" indent="0" algn="just">
              <a:lnSpc>
                <a:spcPct val="150000"/>
              </a:lnSpc>
              <a:buNone/>
            </a:pPr>
            <a:endParaRPr lang="en-IN" sz="1800" b="1" dirty="0">
              <a:latin typeface="Times New Roman" panose="02020603050405020304" pitchFamily="18" charset="0"/>
              <a:cs typeface="Times New Roman" panose="02020603050405020304" pitchFamily="18" charset="0"/>
            </a:endParaRPr>
          </a:p>
          <a:p>
            <a:pPr marL="114300" indent="0" algn="just">
              <a:lnSpc>
                <a:spcPct val="150000"/>
              </a:lnSpc>
              <a:buNone/>
            </a:pPr>
            <a:r>
              <a:rPr lang="en-IN" sz="1800" b="1" dirty="0">
                <a:latin typeface="Times New Roman" panose="02020603050405020304" pitchFamily="18" charset="0"/>
                <a:cs typeface="Times New Roman" panose="02020603050405020304" pitchFamily="18" charset="0"/>
              </a:rPr>
              <a:t> Algorithm</a:t>
            </a:r>
            <a:endParaRPr lang="en-IN" sz="1600" b="1" dirty="0">
              <a:latin typeface="Times New Roman" panose="02020603050405020304" pitchFamily="18" charset="0"/>
              <a:cs typeface="Times New Roman" panose="02020603050405020304" pitchFamily="18" charset="0"/>
            </a:endParaRPr>
          </a:p>
          <a:p>
            <a:pPr>
              <a:lnSpc>
                <a:spcPct val="150000"/>
              </a:lnSpc>
              <a:buFont typeface="+mj-lt"/>
              <a:buAutoNum type="arabicPeriod"/>
            </a:pPr>
            <a:r>
              <a:rPr lang="en-IN" sz="1600" b="1" dirty="0">
                <a:latin typeface="Times New Roman" panose="02020603050405020304" pitchFamily="18" charset="0"/>
                <a:cs typeface="Times New Roman" panose="02020603050405020304" pitchFamily="18" charset="0"/>
              </a:rPr>
              <a:t>Compute linkage matrix</a:t>
            </a:r>
            <a:r>
              <a:rPr lang="en-IN" sz="1600" dirty="0">
                <a:latin typeface="Times New Roman" panose="02020603050405020304" pitchFamily="18" charset="0"/>
                <a:cs typeface="Times New Roman" panose="02020603050405020304" pitchFamily="18" charset="0"/>
              </a:rPr>
              <a:t>: Calculate distances between clusters using methods like ward, single, or complete.</a:t>
            </a:r>
          </a:p>
          <a:p>
            <a:pPr>
              <a:lnSpc>
                <a:spcPct val="150000"/>
              </a:lnSpc>
              <a:buFont typeface="+mj-lt"/>
              <a:buAutoNum type="arabicPeriod"/>
            </a:pPr>
            <a:r>
              <a:rPr lang="en-IN" sz="1600" b="1" dirty="0">
                <a:latin typeface="Times New Roman" panose="02020603050405020304" pitchFamily="18" charset="0"/>
                <a:cs typeface="Times New Roman" panose="02020603050405020304" pitchFamily="18" charset="0"/>
              </a:rPr>
              <a:t>Plot dendrogram</a:t>
            </a:r>
            <a:r>
              <a:rPr lang="en-IN" sz="1600" dirty="0">
                <a:latin typeface="Times New Roman" panose="02020603050405020304" pitchFamily="18" charset="0"/>
                <a:cs typeface="Times New Roman" panose="02020603050405020304" pitchFamily="18" charset="0"/>
              </a:rPr>
              <a:t>: Visualize the hierarchical clustering structure with a dendrogram.</a:t>
            </a:r>
          </a:p>
          <a:p>
            <a:pPr>
              <a:lnSpc>
                <a:spcPct val="150000"/>
              </a:lnSpc>
              <a:buFont typeface="+mj-lt"/>
              <a:buAutoNum type="arabicPeriod"/>
            </a:pPr>
            <a:r>
              <a:rPr lang="en-IN" sz="1600" b="1" dirty="0">
                <a:latin typeface="Times New Roman" panose="02020603050405020304" pitchFamily="18" charset="0"/>
                <a:cs typeface="Times New Roman" panose="02020603050405020304" pitchFamily="18" charset="0"/>
              </a:rPr>
              <a:t>Cut the dendrogram</a:t>
            </a:r>
            <a:r>
              <a:rPr lang="en-IN" sz="1600" dirty="0">
                <a:latin typeface="Times New Roman" panose="02020603050405020304" pitchFamily="18" charset="0"/>
                <a:cs typeface="Times New Roman" panose="02020603050405020304" pitchFamily="18" charset="0"/>
              </a:rPr>
              <a:t>: Select the number of clusters by cutting the dendrogram at a specific height.</a:t>
            </a:r>
          </a:p>
          <a:p>
            <a:pPr>
              <a:lnSpc>
                <a:spcPct val="150000"/>
              </a:lnSpc>
              <a:buFont typeface="+mj-lt"/>
              <a:buAutoNum type="arabicPeriod"/>
            </a:pPr>
            <a:r>
              <a:rPr lang="en-IN" sz="1600" b="1" dirty="0">
                <a:latin typeface="Times New Roman" panose="02020603050405020304" pitchFamily="18" charset="0"/>
                <a:cs typeface="Times New Roman" panose="02020603050405020304" pitchFamily="18" charset="0"/>
              </a:rPr>
              <a:t>Assign cluster labels</a:t>
            </a:r>
            <a:r>
              <a:rPr lang="en-IN" sz="1600" dirty="0">
                <a:latin typeface="Times New Roman" panose="02020603050405020304" pitchFamily="18" charset="0"/>
                <a:cs typeface="Times New Roman" panose="02020603050405020304" pitchFamily="18" charset="0"/>
              </a:rPr>
              <a:t>: Use the </a:t>
            </a:r>
            <a:r>
              <a:rPr lang="en-IN" sz="1600" dirty="0" err="1">
                <a:latin typeface="Times New Roman" panose="02020603050405020304" pitchFamily="18" charset="0"/>
                <a:cs typeface="Times New Roman" panose="02020603050405020304" pitchFamily="18" charset="0"/>
              </a:rPr>
              <a:t>fcluster</a:t>
            </a:r>
            <a:r>
              <a:rPr lang="en-IN" sz="1600" dirty="0">
                <a:latin typeface="Times New Roman" panose="02020603050405020304" pitchFamily="18" charset="0"/>
                <a:cs typeface="Times New Roman" panose="02020603050405020304" pitchFamily="18" charset="0"/>
              </a:rPr>
              <a:t> function to assign data points to clusters.</a:t>
            </a:r>
          </a:p>
          <a:p>
            <a:pPr>
              <a:lnSpc>
                <a:spcPct val="150000"/>
              </a:lnSpc>
              <a:buFont typeface="+mj-lt"/>
              <a:buAutoNum type="arabicPeriod"/>
            </a:pPr>
            <a:r>
              <a:rPr lang="en-IN" sz="1600" b="1" dirty="0">
                <a:latin typeface="Times New Roman" panose="02020603050405020304" pitchFamily="18" charset="0"/>
                <a:cs typeface="Times New Roman" panose="02020603050405020304" pitchFamily="18" charset="0"/>
              </a:rPr>
              <a:t>Evaluate the clustering</a:t>
            </a:r>
            <a:r>
              <a:rPr lang="en-IN" sz="1600" dirty="0">
                <a:latin typeface="Times New Roman" panose="02020603050405020304" pitchFamily="18" charset="0"/>
                <a:cs typeface="Times New Roman" panose="02020603050405020304" pitchFamily="18" charset="0"/>
              </a:rPr>
              <a:t>: Calculate the silhouette score to measure cluster cohesion and separation.</a:t>
            </a:r>
          </a:p>
          <a:p>
            <a:pPr marL="1028700" lvl="2" indent="0">
              <a:buNone/>
            </a:pPr>
            <a:endParaRPr lang="en-IN" sz="1200" dirty="0">
              <a:latin typeface="Times New Roman" panose="02020603050405020304" pitchFamily="18" charset="0"/>
              <a:cs typeface="Times New Roman" panose="02020603050405020304" pitchFamily="18" charset="0"/>
            </a:endParaRPr>
          </a:p>
        </p:txBody>
      </p:sp>
      <p:sp>
        <p:nvSpPr>
          <p:cNvPr id="4" name="Date Placeholder 3">
            <a:extLst>
              <a:ext uri="{FF2B5EF4-FFF2-40B4-BE49-F238E27FC236}">
                <a16:creationId xmlns="" xmlns:a16="http://schemas.microsoft.com/office/drawing/2014/main" id="{D4EE89F9-BC97-5E28-4549-7D6420A590F6}"/>
              </a:ext>
            </a:extLst>
          </p:cNvPr>
          <p:cNvSpPr>
            <a:spLocks noGrp="1"/>
          </p:cNvSpPr>
          <p:nvPr>
            <p:ph type="dt" idx="10"/>
          </p:nvPr>
        </p:nvSpPr>
        <p:spPr/>
        <p:txBody>
          <a:bodyPr/>
          <a:lstStyle/>
          <a:p>
            <a:r>
              <a:rPr lang="en-US"/>
              <a:t>31/08/2024</a:t>
            </a:r>
          </a:p>
        </p:txBody>
      </p:sp>
      <p:pic>
        <p:nvPicPr>
          <p:cNvPr id="5" name="Google Shape;107;p5">
            <a:extLst>
              <a:ext uri="{FF2B5EF4-FFF2-40B4-BE49-F238E27FC236}">
                <a16:creationId xmlns="" xmlns:a16="http://schemas.microsoft.com/office/drawing/2014/main" id="{78ACFF64-3ADE-CB69-48B5-B7E92EF56B98}"/>
              </a:ext>
            </a:extLst>
          </p:cNvPr>
          <p:cNvPicPr preferRelativeResize="0"/>
          <p:nvPr/>
        </p:nvPicPr>
        <p:blipFill rotWithShape="1">
          <a:blip r:embed="rId2">
            <a:alphaModFix/>
          </a:blip>
          <a:srcRect/>
          <a:stretch/>
        </p:blipFill>
        <p:spPr>
          <a:xfrm>
            <a:off x="200735" y="298003"/>
            <a:ext cx="2237740" cy="755015"/>
          </a:xfrm>
          <a:prstGeom prst="rect">
            <a:avLst/>
          </a:prstGeom>
          <a:noFill/>
          <a:ln>
            <a:noFill/>
          </a:ln>
        </p:spPr>
      </p:pic>
    </p:spTree>
    <p:extLst>
      <p:ext uri="{BB962C8B-B14F-4D97-AF65-F5344CB8AC3E}">
        <p14:creationId xmlns:p14="http://schemas.microsoft.com/office/powerpoint/2010/main" val="23966381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9A254AB-E2F1-6079-3BE0-9B3FF609EF0E}"/>
              </a:ext>
            </a:extLst>
          </p:cNvPr>
          <p:cNvSpPr>
            <a:spLocks noGrp="1"/>
          </p:cNvSpPr>
          <p:nvPr>
            <p:ph type="title"/>
          </p:nvPr>
        </p:nvSpPr>
        <p:spPr/>
        <p:txBody>
          <a:bodyPr/>
          <a:lstStyle/>
          <a:p>
            <a:endParaRPr lang="en-US" dirty="0"/>
          </a:p>
        </p:txBody>
      </p:sp>
      <p:sp>
        <p:nvSpPr>
          <p:cNvPr id="3" name="Text Placeholder 2">
            <a:extLst>
              <a:ext uri="{FF2B5EF4-FFF2-40B4-BE49-F238E27FC236}">
                <a16:creationId xmlns="" xmlns:a16="http://schemas.microsoft.com/office/drawing/2014/main" id="{527F16A9-37B7-CEC1-86D7-407403C7CB1F}"/>
              </a:ext>
            </a:extLst>
          </p:cNvPr>
          <p:cNvSpPr>
            <a:spLocks noGrp="1"/>
          </p:cNvSpPr>
          <p:nvPr>
            <p:ph type="body" idx="1"/>
          </p:nvPr>
        </p:nvSpPr>
        <p:spPr>
          <a:xfrm>
            <a:off x="457200" y="1600200"/>
            <a:ext cx="3824344" cy="4525963"/>
          </a:xfrm>
        </p:spPr>
        <p:txBody>
          <a:bodyPr>
            <a:normAutofit fontScale="25000" lnSpcReduction="20000"/>
          </a:bodyPr>
          <a:lstStyle/>
          <a:p>
            <a:pPr marL="114300" indent="0">
              <a:buNone/>
            </a:pPr>
            <a:r>
              <a:rPr lang="en-US" sz="4800" b="1" dirty="0">
                <a:latin typeface="Times New Roman" panose="02020603050405020304" pitchFamily="18" charset="0"/>
                <a:cs typeface="Times New Roman" panose="02020603050405020304" pitchFamily="18" charset="0"/>
              </a:rPr>
              <a:t>Code</a:t>
            </a:r>
            <a:r>
              <a:rPr lang="en-US" sz="3600" dirty="0">
                <a:latin typeface="Times New Roman" panose="02020603050405020304" pitchFamily="18" charset="0"/>
                <a:cs typeface="Times New Roman" panose="02020603050405020304" pitchFamily="18" charset="0"/>
              </a:rPr>
              <a:t/>
            </a:r>
            <a:br>
              <a:rPr lang="en-US" sz="3600" dirty="0">
                <a:latin typeface="Times New Roman" panose="02020603050405020304" pitchFamily="18" charset="0"/>
                <a:cs typeface="Times New Roman" panose="02020603050405020304" pitchFamily="18" charset="0"/>
              </a:rPr>
            </a:br>
            <a:r>
              <a:rPr lang="en-US" sz="3600" dirty="0">
                <a:latin typeface="Times New Roman" panose="02020603050405020304" pitchFamily="18" charset="0"/>
                <a:cs typeface="Times New Roman" panose="02020603050405020304" pitchFamily="18" charset="0"/>
              </a:rPr>
              <a:t/>
            </a:r>
            <a:br>
              <a:rPr lang="en-US" sz="3600" dirty="0">
                <a:latin typeface="Times New Roman" panose="02020603050405020304" pitchFamily="18" charset="0"/>
                <a:cs typeface="Times New Roman" panose="02020603050405020304" pitchFamily="18" charset="0"/>
              </a:rPr>
            </a:br>
            <a:r>
              <a:rPr lang="en-US" sz="3600" dirty="0">
                <a:latin typeface="Times New Roman" panose="02020603050405020304" pitchFamily="18" charset="0"/>
                <a:cs typeface="Times New Roman" panose="02020603050405020304" pitchFamily="18" charset="0"/>
              </a:rPr>
              <a:t>import pandas as pd</a:t>
            </a:r>
          </a:p>
          <a:p>
            <a:pPr marL="114300" indent="0">
              <a:buNone/>
            </a:pPr>
            <a:r>
              <a:rPr lang="en-US" sz="3600" dirty="0">
                <a:latin typeface="Times New Roman" panose="02020603050405020304" pitchFamily="18" charset="0"/>
                <a:cs typeface="Times New Roman" panose="02020603050405020304" pitchFamily="18" charset="0"/>
              </a:rPr>
              <a:t>from </a:t>
            </a:r>
            <a:r>
              <a:rPr lang="en-US" sz="3600" dirty="0" err="1">
                <a:latin typeface="Times New Roman" panose="02020603050405020304" pitchFamily="18" charset="0"/>
                <a:cs typeface="Times New Roman" panose="02020603050405020304" pitchFamily="18" charset="0"/>
              </a:rPr>
              <a:t>sklearn.preprocessing</a:t>
            </a:r>
            <a:r>
              <a:rPr lang="en-US" sz="3600" dirty="0">
                <a:latin typeface="Times New Roman" panose="02020603050405020304" pitchFamily="18" charset="0"/>
                <a:cs typeface="Times New Roman" panose="02020603050405020304" pitchFamily="18" charset="0"/>
              </a:rPr>
              <a:t> import </a:t>
            </a:r>
            <a:r>
              <a:rPr lang="en-US" sz="3600" dirty="0" err="1">
                <a:latin typeface="Times New Roman" panose="02020603050405020304" pitchFamily="18" charset="0"/>
                <a:cs typeface="Times New Roman" panose="02020603050405020304" pitchFamily="18" charset="0"/>
              </a:rPr>
              <a:t>StandardScaler</a:t>
            </a:r>
            <a:endParaRPr lang="en-US" sz="3600" dirty="0">
              <a:latin typeface="Times New Roman" panose="02020603050405020304" pitchFamily="18" charset="0"/>
              <a:cs typeface="Times New Roman" panose="02020603050405020304" pitchFamily="18" charset="0"/>
            </a:endParaRPr>
          </a:p>
          <a:p>
            <a:pPr marL="114300" indent="0">
              <a:buNone/>
            </a:pPr>
            <a:r>
              <a:rPr lang="en-US" sz="3600" dirty="0">
                <a:latin typeface="Times New Roman" panose="02020603050405020304" pitchFamily="18" charset="0"/>
                <a:cs typeface="Times New Roman" panose="02020603050405020304" pitchFamily="18" charset="0"/>
              </a:rPr>
              <a:t>from </a:t>
            </a:r>
            <a:r>
              <a:rPr lang="en-US" sz="3600" dirty="0" err="1">
                <a:latin typeface="Times New Roman" panose="02020603050405020304" pitchFamily="18" charset="0"/>
                <a:cs typeface="Times New Roman" panose="02020603050405020304" pitchFamily="18" charset="0"/>
              </a:rPr>
              <a:t>sklearn.metrics</a:t>
            </a:r>
            <a:r>
              <a:rPr lang="en-US" sz="3600" dirty="0">
                <a:latin typeface="Times New Roman" panose="02020603050405020304" pitchFamily="18" charset="0"/>
                <a:cs typeface="Times New Roman" panose="02020603050405020304" pitchFamily="18" charset="0"/>
              </a:rPr>
              <a:t> import </a:t>
            </a:r>
            <a:r>
              <a:rPr lang="en-US" sz="3600" dirty="0" err="1">
                <a:latin typeface="Times New Roman" panose="02020603050405020304" pitchFamily="18" charset="0"/>
                <a:cs typeface="Times New Roman" panose="02020603050405020304" pitchFamily="18" charset="0"/>
              </a:rPr>
              <a:t>silhouette_score</a:t>
            </a:r>
            <a:endParaRPr lang="en-US" sz="3600" dirty="0">
              <a:latin typeface="Times New Roman" panose="02020603050405020304" pitchFamily="18" charset="0"/>
              <a:cs typeface="Times New Roman" panose="02020603050405020304" pitchFamily="18" charset="0"/>
            </a:endParaRPr>
          </a:p>
          <a:p>
            <a:pPr marL="114300" indent="0">
              <a:buNone/>
            </a:pPr>
            <a:r>
              <a:rPr lang="en-US" sz="3600" dirty="0">
                <a:latin typeface="Times New Roman" panose="02020603050405020304" pitchFamily="18" charset="0"/>
                <a:cs typeface="Times New Roman" panose="02020603050405020304" pitchFamily="18" charset="0"/>
              </a:rPr>
              <a:t>from </a:t>
            </a:r>
            <a:r>
              <a:rPr lang="en-US" sz="3600" dirty="0" err="1">
                <a:latin typeface="Times New Roman" panose="02020603050405020304" pitchFamily="18" charset="0"/>
                <a:cs typeface="Times New Roman" panose="02020603050405020304" pitchFamily="18" charset="0"/>
              </a:rPr>
              <a:t>scipy.cluster.hierarchy</a:t>
            </a:r>
            <a:r>
              <a:rPr lang="en-US" sz="3600" dirty="0">
                <a:latin typeface="Times New Roman" panose="02020603050405020304" pitchFamily="18" charset="0"/>
                <a:cs typeface="Times New Roman" panose="02020603050405020304" pitchFamily="18" charset="0"/>
              </a:rPr>
              <a:t> import dendrogram, linkage, </a:t>
            </a:r>
            <a:r>
              <a:rPr lang="en-US" sz="3600" dirty="0" err="1">
                <a:latin typeface="Times New Roman" panose="02020603050405020304" pitchFamily="18" charset="0"/>
                <a:cs typeface="Times New Roman" panose="02020603050405020304" pitchFamily="18" charset="0"/>
              </a:rPr>
              <a:t>fcluster</a:t>
            </a:r>
            <a:endParaRPr lang="en-US" sz="3600" dirty="0">
              <a:latin typeface="Times New Roman" panose="02020603050405020304" pitchFamily="18" charset="0"/>
              <a:cs typeface="Times New Roman" panose="02020603050405020304" pitchFamily="18" charset="0"/>
            </a:endParaRPr>
          </a:p>
          <a:p>
            <a:pPr marL="114300" indent="0">
              <a:buNone/>
            </a:pPr>
            <a:r>
              <a:rPr lang="en-US" sz="3600" dirty="0">
                <a:latin typeface="Times New Roman" panose="02020603050405020304" pitchFamily="18" charset="0"/>
                <a:cs typeface="Times New Roman" panose="02020603050405020304" pitchFamily="18" charset="0"/>
              </a:rPr>
              <a:t>import </a:t>
            </a:r>
            <a:r>
              <a:rPr lang="en-US" sz="3600" dirty="0" err="1">
                <a:latin typeface="Times New Roman" panose="02020603050405020304" pitchFamily="18" charset="0"/>
                <a:cs typeface="Times New Roman" panose="02020603050405020304" pitchFamily="18" charset="0"/>
              </a:rPr>
              <a:t>matplotlib.pyplot</a:t>
            </a:r>
            <a:r>
              <a:rPr lang="en-US" sz="3600" dirty="0">
                <a:latin typeface="Times New Roman" panose="02020603050405020304" pitchFamily="18" charset="0"/>
                <a:cs typeface="Times New Roman" panose="02020603050405020304" pitchFamily="18" charset="0"/>
              </a:rPr>
              <a:t> as </a:t>
            </a:r>
            <a:r>
              <a:rPr lang="en-US" sz="3600" dirty="0" err="1">
                <a:latin typeface="Times New Roman" panose="02020603050405020304" pitchFamily="18" charset="0"/>
                <a:cs typeface="Times New Roman" panose="02020603050405020304" pitchFamily="18" charset="0"/>
              </a:rPr>
              <a:t>plt</a:t>
            </a:r>
            <a:endParaRPr lang="en-US" sz="3600" dirty="0">
              <a:latin typeface="Times New Roman" panose="02020603050405020304" pitchFamily="18" charset="0"/>
              <a:cs typeface="Times New Roman" panose="02020603050405020304" pitchFamily="18" charset="0"/>
            </a:endParaRPr>
          </a:p>
          <a:p>
            <a:pPr marL="114300" indent="0">
              <a:buNone/>
            </a:pPr>
            <a:endParaRPr lang="en-US" sz="3600" dirty="0">
              <a:latin typeface="Times New Roman" panose="02020603050405020304" pitchFamily="18" charset="0"/>
              <a:cs typeface="Times New Roman" panose="02020603050405020304" pitchFamily="18" charset="0"/>
            </a:endParaRPr>
          </a:p>
          <a:p>
            <a:pPr marL="114300" indent="0">
              <a:buNone/>
            </a:pPr>
            <a:endParaRPr lang="en-US" sz="3600" dirty="0">
              <a:latin typeface="Times New Roman" panose="02020603050405020304" pitchFamily="18" charset="0"/>
              <a:cs typeface="Times New Roman" panose="02020603050405020304" pitchFamily="18" charset="0"/>
            </a:endParaRPr>
          </a:p>
          <a:p>
            <a:pPr marL="114300" indent="0">
              <a:buNone/>
            </a:pPr>
            <a:r>
              <a:rPr lang="en-US" sz="3600" dirty="0" err="1">
                <a:latin typeface="Times New Roman" panose="02020603050405020304" pitchFamily="18" charset="0"/>
                <a:cs typeface="Times New Roman" panose="02020603050405020304" pitchFamily="18" charset="0"/>
              </a:rPr>
              <a:t>file_path</a:t>
            </a:r>
            <a:r>
              <a:rPr lang="en-US" sz="3600" dirty="0">
                <a:latin typeface="Times New Roman" panose="02020603050405020304" pitchFamily="18" charset="0"/>
                <a:cs typeface="Times New Roman" panose="02020603050405020304" pitchFamily="18" charset="0"/>
              </a:rPr>
              <a:t> = '</a:t>
            </a:r>
            <a:r>
              <a:rPr lang="en-US" sz="3600" dirty="0" err="1">
                <a:latin typeface="Times New Roman" panose="02020603050405020304" pitchFamily="18" charset="0"/>
                <a:cs typeface="Times New Roman" panose="02020603050405020304" pitchFamily="18" charset="0"/>
              </a:rPr>
              <a:t>customer_segmentation_data.csv</a:t>
            </a:r>
            <a:r>
              <a:rPr lang="en-US" sz="3600" dirty="0">
                <a:latin typeface="Times New Roman" panose="02020603050405020304" pitchFamily="18" charset="0"/>
                <a:cs typeface="Times New Roman" panose="02020603050405020304" pitchFamily="18" charset="0"/>
              </a:rPr>
              <a:t>'</a:t>
            </a:r>
          </a:p>
          <a:p>
            <a:pPr marL="114300" indent="0">
              <a:buNone/>
            </a:pPr>
            <a:r>
              <a:rPr lang="en-US" sz="3600" dirty="0">
                <a:latin typeface="Times New Roman" panose="02020603050405020304" pitchFamily="18" charset="0"/>
                <a:cs typeface="Times New Roman" panose="02020603050405020304" pitchFamily="18" charset="0"/>
              </a:rPr>
              <a:t>data = </a:t>
            </a:r>
            <a:r>
              <a:rPr lang="en-US" sz="3600" dirty="0" err="1">
                <a:latin typeface="Times New Roman" panose="02020603050405020304" pitchFamily="18" charset="0"/>
                <a:cs typeface="Times New Roman" panose="02020603050405020304" pitchFamily="18" charset="0"/>
              </a:rPr>
              <a:t>pd.read_csv</a:t>
            </a:r>
            <a:r>
              <a:rPr lang="en-US" sz="3600" dirty="0">
                <a:latin typeface="Times New Roman" panose="02020603050405020304" pitchFamily="18" charset="0"/>
                <a:cs typeface="Times New Roman" panose="02020603050405020304" pitchFamily="18" charset="0"/>
              </a:rPr>
              <a:t>(</a:t>
            </a:r>
            <a:r>
              <a:rPr lang="en-US" sz="3600" dirty="0" err="1">
                <a:latin typeface="Times New Roman" panose="02020603050405020304" pitchFamily="18" charset="0"/>
                <a:cs typeface="Times New Roman" panose="02020603050405020304" pitchFamily="18" charset="0"/>
              </a:rPr>
              <a:t>file_path</a:t>
            </a:r>
            <a:r>
              <a:rPr lang="en-US" sz="3600" dirty="0">
                <a:latin typeface="Times New Roman" panose="02020603050405020304" pitchFamily="18" charset="0"/>
                <a:cs typeface="Times New Roman" panose="02020603050405020304" pitchFamily="18" charset="0"/>
              </a:rPr>
              <a:t>)</a:t>
            </a:r>
          </a:p>
          <a:p>
            <a:pPr marL="114300" indent="0">
              <a:buNone/>
            </a:pPr>
            <a:endParaRPr lang="en-US" sz="3600" dirty="0">
              <a:latin typeface="Times New Roman" panose="02020603050405020304" pitchFamily="18" charset="0"/>
              <a:cs typeface="Times New Roman" panose="02020603050405020304" pitchFamily="18" charset="0"/>
            </a:endParaRPr>
          </a:p>
          <a:p>
            <a:pPr marL="114300" indent="0">
              <a:buNone/>
            </a:pPr>
            <a:r>
              <a:rPr lang="en-US" sz="3600" dirty="0">
                <a:latin typeface="Times New Roman" panose="02020603050405020304" pitchFamily="18" charset="0"/>
                <a:cs typeface="Times New Roman" panose="02020603050405020304" pitchFamily="18" charset="0"/>
              </a:rPr>
              <a:t># Select relevant numerical features for clustering</a:t>
            </a:r>
          </a:p>
          <a:p>
            <a:pPr marL="114300" indent="0">
              <a:buNone/>
            </a:pPr>
            <a:r>
              <a:rPr lang="en-US" sz="3600" dirty="0" err="1">
                <a:latin typeface="Times New Roman" panose="02020603050405020304" pitchFamily="18" charset="0"/>
                <a:cs typeface="Times New Roman" panose="02020603050405020304" pitchFamily="18" charset="0"/>
              </a:rPr>
              <a:t>numerical_features</a:t>
            </a:r>
            <a:r>
              <a:rPr lang="en-US" sz="3600" dirty="0">
                <a:latin typeface="Times New Roman" panose="02020603050405020304" pitchFamily="18" charset="0"/>
                <a:cs typeface="Times New Roman" panose="02020603050405020304" pitchFamily="18" charset="0"/>
              </a:rPr>
              <a:t> = ['Age', 'Income Level', 'Coverage Amount', 'Premium Amount']</a:t>
            </a:r>
          </a:p>
          <a:p>
            <a:pPr marL="114300" indent="0">
              <a:buNone/>
            </a:pPr>
            <a:r>
              <a:rPr lang="en-US" sz="3600" dirty="0" err="1">
                <a:latin typeface="Times New Roman" panose="02020603050405020304" pitchFamily="18" charset="0"/>
                <a:cs typeface="Times New Roman" panose="02020603050405020304" pitchFamily="18" charset="0"/>
              </a:rPr>
              <a:t>data_numerical</a:t>
            </a:r>
            <a:r>
              <a:rPr lang="en-US" sz="3600" dirty="0">
                <a:latin typeface="Times New Roman" panose="02020603050405020304" pitchFamily="18" charset="0"/>
                <a:cs typeface="Times New Roman" panose="02020603050405020304" pitchFamily="18" charset="0"/>
              </a:rPr>
              <a:t> = data[</a:t>
            </a:r>
            <a:r>
              <a:rPr lang="en-US" sz="3600" dirty="0" err="1">
                <a:latin typeface="Times New Roman" panose="02020603050405020304" pitchFamily="18" charset="0"/>
                <a:cs typeface="Times New Roman" panose="02020603050405020304" pitchFamily="18" charset="0"/>
              </a:rPr>
              <a:t>numerical_features</a:t>
            </a:r>
            <a:r>
              <a:rPr lang="en-US" sz="3600" dirty="0">
                <a:latin typeface="Times New Roman" panose="02020603050405020304" pitchFamily="18" charset="0"/>
                <a:cs typeface="Times New Roman" panose="02020603050405020304" pitchFamily="18" charset="0"/>
              </a:rPr>
              <a:t>]</a:t>
            </a:r>
          </a:p>
          <a:p>
            <a:pPr marL="114300" indent="0">
              <a:buNone/>
            </a:pPr>
            <a:r>
              <a:rPr lang="en-US" sz="3600" dirty="0" err="1">
                <a:latin typeface="Times New Roman" panose="02020603050405020304" pitchFamily="18" charset="0"/>
                <a:cs typeface="Times New Roman" panose="02020603050405020304" pitchFamily="18" charset="0"/>
              </a:rPr>
              <a:t>numeric_features</a:t>
            </a:r>
            <a:r>
              <a:rPr lang="en-US" sz="3600" dirty="0">
                <a:latin typeface="Times New Roman" panose="02020603050405020304" pitchFamily="18" charset="0"/>
                <a:cs typeface="Times New Roman" panose="02020603050405020304" pitchFamily="18" charset="0"/>
              </a:rPr>
              <a:t> = </a:t>
            </a:r>
            <a:r>
              <a:rPr lang="en-US" sz="3600" dirty="0" err="1">
                <a:latin typeface="Times New Roman" panose="02020603050405020304" pitchFamily="18" charset="0"/>
                <a:cs typeface="Times New Roman" panose="02020603050405020304" pitchFamily="18" charset="0"/>
              </a:rPr>
              <a:t>data.select_dtypes</a:t>
            </a:r>
            <a:r>
              <a:rPr lang="en-US" sz="3600" dirty="0">
                <a:latin typeface="Times New Roman" panose="02020603050405020304" pitchFamily="18" charset="0"/>
                <a:cs typeface="Times New Roman" panose="02020603050405020304" pitchFamily="18" charset="0"/>
              </a:rPr>
              <a:t>(include=['float64', 'int64'])</a:t>
            </a:r>
          </a:p>
          <a:p>
            <a:pPr marL="114300" indent="0">
              <a:buNone/>
            </a:pPr>
            <a:endParaRPr lang="en-US" sz="3600" dirty="0">
              <a:latin typeface="Times New Roman" panose="02020603050405020304" pitchFamily="18" charset="0"/>
              <a:cs typeface="Times New Roman" panose="02020603050405020304" pitchFamily="18" charset="0"/>
            </a:endParaRPr>
          </a:p>
          <a:p>
            <a:pPr marL="114300" indent="0">
              <a:buNone/>
            </a:pPr>
            <a:r>
              <a:rPr lang="en-US" sz="3600" dirty="0">
                <a:latin typeface="Times New Roman" panose="02020603050405020304" pitchFamily="18" charset="0"/>
                <a:cs typeface="Times New Roman" panose="02020603050405020304" pitchFamily="18" charset="0"/>
              </a:rPr>
              <a:t># Normalize the data</a:t>
            </a:r>
          </a:p>
          <a:p>
            <a:pPr marL="114300" indent="0">
              <a:buNone/>
            </a:pPr>
            <a:r>
              <a:rPr lang="en-US" sz="3600" dirty="0">
                <a:latin typeface="Times New Roman" panose="02020603050405020304" pitchFamily="18" charset="0"/>
                <a:cs typeface="Times New Roman" panose="02020603050405020304" pitchFamily="18" charset="0"/>
              </a:rPr>
              <a:t>scaler = </a:t>
            </a:r>
            <a:r>
              <a:rPr lang="en-US" sz="3600" dirty="0" err="1">
                <a:latin typeface="Times New Roman" panose="02020603050405020304" pitchFamily="18" charset="0"/>
                <a:cs typeface="Times New Roman" panose="02020603050405020304" pitchFamily="18" charset="0"/>
              </a:rPr>
              <a:t>StandardScaler</a:t>
            </a:r>
            <a:r>
              <a:rPr lang="en-US" sz="3600" dirty="0">
                <a:latin typeface="Times New Roman" panose="02020603050405020304" pitchFamily="18" charset="0"/>
                <a:cs typeface="Times New Roman" panose="02020603050405020304" pitchFamily="18" charset="0"/>
              </a:rPr>
              <a:t>()</a:t>
            </a:r>
          </a:p>
          <a:p>
            <a:pPr marL="114300" indent="0">
              <a:buNone/>
            </a:pPr>
            <a:r>
              <a:rPr lang="en-US" sz="3600" dirty="0" err="1">
                <a:latin typeface="Times New Roman" panose="02020603050405020304" pitchFamily="18" charset="0"/>
                <a:cs typeface="Times New Roman" panose="02020603050405020304" pitchFamily="18" charset="0"/>
              </a:rPr>
              <a:t>scaled_data</a:t>
            </a:r>
            <a:r>
              <a:rPr lang="en-US" sz="3600" dirty="0">
                <a:latin typeface="Times New Roman" panose="02020603050405020304" pitchFamily="18" charset="0"/>
                <a:cs typeface="Times New Roman" panose="02020603050405020304" pitchFamily="18" charset="0"/>
              </a:rPr>
              <a:t> = </a:t>
            </a:r>
            <a:r>
              <a:rPr lang="en-US" sz="3600" dirty="0" err="1">
                <a:latin typeface="Times New Roman" panose="02020603050405020304" pitchFamily="18" charset="0"/>
                <a:cs typeface="Times New Roman" panose="02020603050405020304" pitchFamily="18" charset="0"/>
              </a:rPr>
              <a:t>scaler.fit_transform</a:t>
            </a:r>
            <a:r>
              <a:rPr lang="en-US" sz="3600" dirty="0">
                <a:latin typeface="Times New Roman" panose="02020603050405020304" pitchFamily="18" charset="0"/>
                <a:cs typeface="Times New Roman" panose="02020603050405020304" pitchFamily="18" charset="0"/>
              </a:rPr>
              <a:t>(</a:t>
            </a:r>
            <a:r>
              <a:rPr lang="en-US" sz="3600" dirty="0" err="1">
                <a:latin typeface="Times New Roman" panose="02020603050405020304" pitchFamily="18" charset="0"/>
                <a:cs typeface="Times New Roman" panose="02020603050405020304" pitchFamily="18" charset="0"/>
              </a:rPr>
              <a:t>numeric_features</a:t>
            </a:r>
            <a:r>
              <a:rPr lang="en-US" sz="3600" dirty="0">
                <a:latin typeface="Times New Roman" panose="02020603050405020304" pitchFamily="18" charset="0"/>
                <a:cs typeface="Times New Roman" panose="02020603050405020304" pitchFamily="18" charset="0"/>
              </a:rPr>
              <a:t>)</a:t>
            </a:r>
          </a:p>
          <a:p>
            <a:pPr marL="114300" indent="0">
              <a:buNone/>
            </a:pPr>
            <a:r>
              <a:rPr lang="en-US" sz="3600" dirty="0" err="1">
                <a:latin typeface="Times New Roman" panose="02020603050405020304" pitchFamily="18" charset="0"/>
                <a:cs typeface="Times New Roman" panose="02020603050405020304" pitchFamily="18" charset="0"/>
              </a:rPr>
              <a:t>data_normalized</a:t>
            </a:r>
            <a:r>
              <a:rPr lang="en-US" sz="3600" dirty="0">
                <a:latin typeface="Times New Roman" panose="02020603050405020304" pitchFamily="18" charset="0"/>
                <a:cs typeface="Times New Roman" panose="02020603050405020304" pitchFamily="18" charset="0"/>
              </a:rPr>
              <a:t> = </a:t>
            </a:r>
            <a:r>
              <a:rPr lang="en-US" sz="3600" dirty="0" err="1">
                <a:latin typeface="Times New Roman" panose="02020603050405020304" pitchFamily="18" charset="0"/>
                <a:cs typeface="Times New Roman" panose="02020603050405020304" pitchFamily="18" charset="0"/>
              </a:rPr>
              <a:t>scaler.fit_transform</a:t>
            </a:r>
            <a:r>
              <a:rPr lang="en-US" sz="3600" dirty="0">
                <a:latin typeface="Times New Roman" panose="02020603050405020304" pitchFamily="18" charset="0"/>
                <a:cs typeface="Times New Roman" panose="02020603050405020304" pitchFamily="18" charset="0"/>
              </a:rPr>
              <a:t>(</a:t>
            </a:r>
            <a:r>
              <a:rPr lang="en-US" sz="3600" dirty="0" err="1">
                <a:latin typeface="Times New Roman" panose="02020603050405020304" pitchFamily="18" charset="0"/>
                <a:cs typeface="Times New Roman" panose="02020603050405020304" pitchFamily="18" charset="0"/>
              </a:rPr>
              <a:t>data_numerical</a:t>
            </a:r>
            <a:r>
              <a:rPr lang="en-US" sz="3600" dirty="0">
                <a:latin typeface="Times New Roman" panose="02020603050405020304" pitchFamily="18" charset="0"/>
                <a:cs typeface="Times New Roman" panose="02020603050405020304" pitchFamily="18" charset="0"/>
              </a:rPr>
              <a:t>)</a:t>
            </a:r>
          </a:p>
          <a:p>
            <a:pPr marL="114300" indent="0">
              <a:buNone/>
            </a:pPr>
            <a:endParaRPr lang="en-US" sz="3600" dirty="0">
              <a:latin typeface="Times New Roman" panose="02020603050405020304" pitchFamily="18" charset="0"/>
              <a:cs typeface="Times New Roman" panose="02020603050405020304" pitchFamily="18" charset="0"/>
            </a:endParaRPr>
          </a:p>
          <a:p>
            <a:pPr marL="114300" indent="0">
              <a:buNone/>
            </a:pPr>
            <a:r>
              <a:rPr lang="en-US" sz="3600" dirty="0">
                <a:latin typeface="Times New Roman" panose="02020603050405020304" pitchFamily="18" charset="0"/>
                <a:cs typeface="Times New Roman" panose="02020603050405020304" pitchFamily="18" charset="0"/>
              </a:rPr>
              <a:t># Sample a smaller subset of the data for clustering (to avoid memory issues)</a:t>
            </a:r>
          </a:p>
          <a:p>
            <a:pPr marL="114300" indent="0">
              <a:buNone/>
            </a:pPr>
            <a:r>
              <a:rPr lang="en-US" sz="3600" dirty="0" err="1">
                <a:latin typeface="Times New Roman" panose="02020603050405020304" pitchFamily="18" charset="0"/>
                <a:cs typeface="Times New Roman" panose="02020603050405020304" pitchFamily="18" charset="0"/>
              </a:rPr>
              <a:t>data_sample</a:t>
            </a:r>
            <a:r>
              <a:rPr lang="en-US" sz="3600" dirty="0">
                <a:latin typeface="Times New Roman" panose="02020603050405020304" pitchFamily="18" charset="0"/>
                <a:cs typeface="Times New Roman" panose="02020603050405020304" pitchFamily="18" charset="0"/>
              </a:rPr>
              <a:t> = </a:t>
            </a:r>
            <a:r>
              <a:rPr lang="en-US" sz="3600" dirty="0" err="1">
                <a:latin typeface="Times New Roman" panose="02020603050405020304" pitchFamily="18" charset="0"/>
                <a:cs typeface="Times New Roman" panose="02020603050405020304" pitchFamily="18" charset="0"/>
              </a:rPr>
              <a:t>data_numerical.sample</a:t>
            </a:r>
            <a:r>
              <a:rPr lang="en-US" sz="3600" dirty="0">
                <a:latin typeface="Times New Roman" panose="02020603050405020304" pitchFamily="18" charset="0"/>
                <a:cs typeface="Times New Roman" panose="02020603050405020304" pitchFamily="18" charset="0"/>
              </a:rPr>
              <a:t>(n=1000, </a:t>
            </a:r>
            <a:r>
              <a:rPr lang="en-US" sz="3600" dirty="0" err="1">
                <a:latin typeface="Times New Roman" panose="02020603050405020304" pitchFamily="18" charset="0"/>
                <a:cs typeface="Times New Roman" panose="02020603050405020304" pitchFamily="18" charset="0"/>
              </a:rPr>
              <a:t>random_state</a:t>
            </a:r>
            <a:r>
              <a:rPr lang="en-US" sz="3600" dirty="0">
                <a:latin typeface="Times New Roman" panose="02020603050405020304" pitchFamily="18" charset="0"/>
                <a:cs typeface="Times New Roman" panose="02020603050405020304" pitchFamily="18" charset="0"/>
              </a:rPr>
              <a:t>=42)</a:t>
            </a:r>
          </a:p>
          <a:p>
            <a:pPr marL="114300" indent="0">
              <a:buNone/>
            </a:pPr>
            <a:r>
              <a:rPr lang="en-US" sz="3600" dirty="0" err="1">
                <a:latin typeface="Times New Roman" panose="02020603050405020304" pitchFamily="18" charset="0"/>
                <a:cs typeface="Times New Roman" panose="02020603050405020304" pitchFamily="18" charset="0"/>
              </a:rPr>
              <a:t>data_sample_normalized</a:t>
            </a:r>
            <a:r>
              <a:rPr lang="en-US" sz="3600" dirty="0">
                <a:latin typeface="Times New Roman" panose="02020603050405020304" pitchFamily="18" charset="0"/>
                <a:cs typeface="Times New Roman" panose="02020603050405020304" pitchFamily="18" charset="0"/>
              </a:rPr>
              <a:t> = </a:t>
            </a:r>
            <a:r>
              <a:rPr lang="en-US" sz="3600" dirty="0" err="1">
                <a:latin typeface="Times New Roman" panose="02020603050405020304" pitchFamily="18" charset="0"/>
                <a:cs typeface="Times New Roman" panose="02020603050405020304" pitchFamily="18" charset="0"/>
              </a:rPr>
              <a:t>scaler.fit_transform</a:t>
            </a:r>
            <a:r>
              <a:rPr lang="en-US" sz="3600" dirty="0">
                <a:latin typeface="Times New Roman" panose="02020603050405020304" pitchFamily="18" charset="0"/>
                <a:cs typeface="Times New Roman" panose="02020603050405020304" pitchFamily="18" charset="0"/>
              </a:rPr>
              <a:t>(</a:t>
            </a:r>
            <a:r>
              <a:rPr lang="en-US" sz="3600" dirty="0" err="1">
                <a:latin typeface="Times New Roman" panose="02020603050405020304" pitchFamily="18" charset="0"/>
                <a:cs typeface="Times New Roman" panose="02020603050405020304" pitchFamily="18" charset="0"/>
              </a:rPr>
              <a:t>data_sample</a:t>
            </a:r>
            <a:r>
              <a:rPr lang="en-US" sz="3600" dirty="0">
                <a:latin typeface="Times New Roman" panose="02020603050405020304" pitchFamily="18" charset="0"/>
                <a:cs typeface="Times New Roman" panose="02020603050405020304" pitchFamily="18" charset="0"/>
              </a:rPr>
              <a:t>)</a:t>
            </a:r>
          </a:p>
          <a:p>
            <a:pPr marL="114300" indent="0">
              <a:buNone/>
            </a:pPr>
            <a:endParaRPr lang="en-US" sz="3600" dirty="0">
              <a:latin typeface="Times New Roman" panose="02020603050405020304" pitchFamily="18" charset="0"/>
              <a:cs typeface="Times New Roman" panose="02020603050405020304" pitchFamily="18" charset="0"/>
            </a:endParaRPr>
          </a:p>
          <a:p>
            <a:pPr marL="114300" indent="0">
              <a:buNone/>
            </a:pPr>
            <a:r>
              <a:rPr lang="en-US" sz="3600" dirty="0">
                <a:latin typeface="Times New Roman" panose="02020603050405020304" pitchFamily="18" charset="0"/>
                <a:cs typeface="Times New Roman" panose="02020603050405020304" pitchFamily="18" charset="0"/>
              </a:rPr>
              <a:t># Perform hierarchical clustering using the 'ward' method</a:t>
            </a:r>
          </a:p>
          <a:p>
            <a:pPr marL="114300" indent="0">
              <a:buNone/>
            </a:pPr>
            <a:r>
              <a:rPr lang="en-US" sz="3600" dirty="0" err="1">
                <a:latin typeface="Times New Roman" panose="02020603050405020304" pitchFamily="18" charset="0"/>
                <a:cs typeface="Times New Roman" panose="02020603050405020304" pitchFamily="18" charset="0"/>
              </a:rPr>
              <a:t>linkage_matrix</a:t>
            </a:r>
            <a:r>
              <a:rPr lang="en-US" sz="3600" dirty="0">
                <a:latin typeface="Times New Roman" panose="02020603050405020304" pitchFamily="18" charset="0"/>
                <a:cs typeface="Times New Roman" panose="02020603050405020304" pitchFamily="18" charset="0"/>
              </a:rPr>
              <a:t> = linkage(</a:t>
            </a:r>
            <a:r>
              <a:rPr lang="en-US" sz="3600" dirty="0" err="1">
                <a:latin typeface="Times New Roman" panose="02020603050405020304" pitchFamily="18" charset="0"/>
                <a:cs typeface="Times New Roman" panose="02020603050405020304" pitchFamily="18" charset="0"/>
              </a:rPr>
              <a:t>data_sample_normalized</a:t>
            </a:r>
            <a:r>
              <a:rPr lang="en-US" sz="3600" dirty="0">
                <a:latin typeface="Times New Roman" panose="02020603050405020304" pitchFamily="18" charset="0"/>
                <a:cs typeface="Times New Roman" panose="02020603050405020304" pitchFamily="18" charset="0"/>
              </a:rPr>
              <a:t>, method='ward')</a:t>
            </a:r>
          </a:p>
          <a:p>
            <a:pPr marL="114300" indent="0">
              <a:buNone/>
            </a:pPr>
            <a:endParaRPr lang="en-US" dirty="0"/>
          </a:p>
        </p:txBody>
      </p:sp>
      <p:sp>
        <p:nvSpPr>
          <p:cNvPr id="4" name="Date Placeholder 3">
            <a:extLst>
              <a:ext uri="{FF2B5EF4-FFF2-40B4-BE49-F238E27FC236}">
                <a16:creationId xmlns="" xmlns:a16="http://schemas.microsoft.com/office/drawing/2014/main" id="{D4976904-A883-2AEE-E06B-79A70C130CCC}"/>
              </a:ext>
            </a:extLst>
          </p:cNvPr>
          <p:cNvSpPr>
            <a:spLocks noGrp="1"/>
          </p:cNvSpPr>
          <p:nvPr>
            <p:ph type="dt" idx="10"/>
          </p:nvPr>
        </p:nvSpPr>
        <p:spPr/>
        <p:txBody>
          <a:bodyPr/>
          <a:lstStyle/>
          <a:p>
            <a:r>
              <a:rPr lang="en-US"/>
              <a:t>31/08/2024</a:t>
            </a:r>
          </a:p>
        </p:txBody>
      </p:sp>
      <p:pic>
        <p:nvPicPr>
          <p:cNvPr id="5" name="Google Shape;107;p5">
            <a:extLst>
              <a:ext uri="{FF2B5EF4-FFF2-40B4-BE49-F238E27FC236}">
                <a16:creationId xmlns="" xmlns:a16="http://schemas.microsoft.com/office/drawing/2014/main" id="{820465C5-12C8-CEA6-70B2-D87829503369}"/>
              </a:ext>
            </a:extLst>
          </p:cNvPr>
          <p:cNvPicPr preferRelativeResize="0"/>
          <p:nvPr/>
        </p:nvPicPr>
        <p:blipFill rotWithShape="1">
          <a:blip r:embed="rId2">
            <a:alphaModFix/>
          </a:blip>
          <a:srcRect/>
          <a:stretch/>
        </p:blipFill>
        <p:spPr>
          <a:xfrm>
            <a:off x="200735" y="298003"/>
            <a:ext cx="2237740" cy="755015"/>
          </a:xfrm>
          <a:prstGeom prst="rect">
            <a:avLst/>
          </a:prstGeom>
          <a:noFill/>
          <a:ln>
            <a:noFill/>
          </a:ln>
        </p:spPr>
      </p:pic>
      <p:sp>
        <p:nvSpPr>
          <p:cNvPr id="7" name="TextBox 6">
            <a:extLst>
              <a:ext uri="{FF2B5EF4-FFF2-40B4-BE49-F238E27FC236}">
                <a16:creationId xmlns="" xmlns:a16="http://schemas.microsoft.com/office/drawing/2014/main" id="{17F6D0BE-32F7-6B89-C884-BAADB51776CA}"/>
              </a:ext>
            </a:extLst>
          </p:cNvPr>
          <p:cNvSpPr txBox="1"/>
          <p:nvPr/>
        </p:nvSpPr>
        <p:spPr>
          <a:xfrm>
            <a:off x="4281545" y="1861073"/>
            <a:ext cx="4862456" cy="3554819"/>
          </a:xfrm>
          <a:prstGeom prst="rect">
            <a:avLst/>
          </a:prstGeom>
          <a:noFill/>
        </p:spPr>
        <p:txBody>
          <a:bodyPr wrap="square" rtlCol="0">
            <a:spAutoFit/>
          </a:bodyPr>
          <a:lstStyle/>
          <a:p>
            <a:r>
              <a:rPr lang="en-US" sz="900" dirty="0">
                <a:latin typeface="Times New Roman" panose="02020603050405020304" pitchFamily="18" charset="0"/>
                <a:cs typeface="Times New Roman" panose="02020603050405020304" pitchFamily="18" charset="0"/>
              </a:rPr>
              <a:t># Plot the dendrogram to visualize the hierarchical clustering</a:t>
            </a:r>
          </a:p>
          <a:p>
            <a:r>
              <a:rPr lang="en-US" sz="900" dirty="0" err="1">
                <a:latin typeface="Times New Roman" panose="02020603050405020304" pitchFamily="18" charset="0"/>
                <a:cs typeface="Times New Roman" panose="02020603050405020304" pitchFamily="18" charset="0"/>
              </a:rPr>
              <a:t>plt.figure</a:t>
            </a:r>
            <a:r>
              <a:rPr lang="en-US" sz="900" dirty="0">
                <a:latin typeface="Times New Roman" panose="02020603050405020304" pitchFamily="18" charset="0"/>
                <a:cs typeface="Times New Roman" panose="02020603050405020304" pitchFamily="18" charset="0"/>
              </a:rPr>
              <a:t>(</a:t>
            </a:r>
            <a:r>
              <a:rPr lang="en-US" sz="900" dirty="0" err="1">
                <a:latin typeface="Times New Roman" panose="02020603050405020304" pitchFamily="18" charset="0"/>
                <a:cs typeface="Times New Roman" panose="02020603050405020304" pitchFamily="18" charset="0"/>
              </a:rPr>
              <a:t>figsize</a:t>
            </a:r>
            <a:r>
              <a:rPr lang="en-US" sz="900" dirty="0">
                <a:latin typeface="Times New Roman" panose="02020603050405020304" pitchFamily="18" charset="0"/>
                <a:cs typeface="Times New Roman" panose="02020603050405020304" pitchFamily="18" charset="0"/>
              </a:rPr>
              <a:t>=(10, 7))</a:t>
            </a:r>
          </a:p>
          <a:p>
            <a:r>
              <a:rPr lang="en-US" sz="900" dirty="0">
                <a:latin typeface="Times New Roman" panose="02020603050405020304" pitchFamily="18" charset="0"/>
                <a:cs typeface="Times New Roman" panose="02020603050405020304" pitchFamily="18" charset="0"/>
              </a:rPr>
              <a:t>dendrogram(</a:t>
            </a:r>
            <a:r>
              <a:rPr lang="en-US" sz="900" dirty="0" err="1">
                <a:latin typeface="Times New Roman" panose="02020603050405020304" pitchFamily="18" charset="0"/>
                <a:cs typeface="Times New Roman" panose="02020603050405020304" pitchFamily="18" charset="0"/>
              </a:rPr>
              <a:t>linkage_matrix</a:t>
            </a:r>
            <a:r>
              <a:rPr lang="en-US" sz="900" dirty="0">
                <a:latin typeface="Times New Roman" panose="02020603050405020304" pitchFamily="18" charset="0"/>
                <a:cs typeface="Times New Roman" panose="02020603050405020304" pitchFamily="18" charset="0"/>
              </a:rPr>
              <a:t>)</a:t>
            </a:r>
          </a:p>
          <a:p>
            <a:r>
              <a:rPr lang="en-US" sz="900" dirty="0" err="1">
                <a:latin typeface="Times New Roman" panose="02020603050405020304" pitchFamily="18" charset="0"/>
                <a:cs typeface="Times New Roman" panose="02020603050405020304" pitchFamily="18" charset="0"/>
              </a:rPr>
              <a:t>plt.title</a:t>
            </a:r>
            <a:r>
              <a:rPr lang="en-US" sz="900" dirty="0">
                <a:latin typeface="Times New Roman" panose="02020603050405020304" pitchFamily="18" charset="0"/>
                <a:cs typeface="Times New Roman" panose="02020603050405020304" pitchFamily="18" charset="0"/>
              </a:rPr>
              <a:t>('Hierarchical Clustering Dendrogram (Sample)')</a:t>
            </a:r>
          </a:p>
          <a:p>
            <a:r>
              <a:rPr lang="en-US" sz="900" dirty="0" err="1">
                <a:latin typeface="Times New Roman" panose="02020603050405020304" pitchFamily="18" charset="0"/>
                <a:cs typeface="Times New Roman" panose="02020603050405020304" pitchFamily="18" charset="0"/>
              </a:rPr>
              <a:t>plt.xlabel</a:t>
            </a:r>
            <a:r>
              <a:rPr lang="en-US" sz="900" dirty="0">
                <a:latin typeface="Times New Roman" panose="02020603050405020304" pitchFamily="18" charset="0"/>
                <a:cs typeface="Times New Roman" panose="02020603050405020304" pitchFamily="18" charset="0"/>
              </a:rPr>
              <a:t>('Sample Index')</a:t>
            </a:r>
          </a:p>
          <a:p>
            <a:r>
              <a:rPr lang="en-US" sz="900" dirty="0" err="1">
                <a:latin typeface="Times New Roman" panose="02020603050405020304" pitchFamily="18" charset="0"/>
                <a:cs typeface="Times New Roman" panose="02020603050405020304" pitchFamily="18" charset="0"/>
              </a:rPr>
              <a:t>plt.ylabel</a:t>
            </a:r>
            <a:r>
              <a:rPr lang="en-US" sz="900" dirty="0">
                <a:latin typeface="Times New Roman" panose="02020603050405020304" pitchFamily="18" charset="0"/>
                <a:cs typeface="Times New Roman" panose="02020603050405020304" pitchFamily="18" charset="0"/>
              </a:rPr>
              <a:t>('Distance')</a:t>
            </a:r>
          </a:p>
          <a:p>
            <a:r>
              <a:rPr lang="en-US" sz="900" dirty="0" err="1">
                <a:latin typeface="Times New Roman" panose="02020603050405020304" pitchFamily="18" charset="0"/>
                <a:cs typeface="Times New Roman" panose="02020603050405020304" pitchFamily="18" charset="0"/>
              </a:rPr>
              <a:t>plt.show</a:t>
            </a:r>
            <a:r>
              <a:rPr lang="en-US" sz="900" dirty="0">
                <a:latin typeface="Times New Roman" panose="02020603050405020304" pitchFamily="18" charset="0"/>
                <a:cs typeface="Times New Roman" panose="02020603050405020304" pitchFamily="18" charset="0"/>
              </a:rPr>
              <a:t>()</a:t>
            </a:r>
          </a:p>
          <a:p>
            <a:endParaRPr lang="en-US" sz="900" dirty="0">
              <a:latin typeface="Times New Roman" panose="02020603050405020304" pitchFamily="18" charset="0"/>
              <a:cs typeface="Times New Roman" panose="02020603050405020304" pitchFamily="18" charset="0"/>
            </a:endParaRPr>
          </a:p>
          <a:p>
            <a:r>
              <a:rPr lang="en-US" sz="900" dirty="0">
                <a:latin typeface="Times New Roman" panose="02020603050405020304" pitchFamily="18" charset="0"/>
                <a:cs typeface="Times New Roman" panose="02020603050405020304" pitchFamily="18" charset="0"/>
              </a:rPr>
              <a:t># Extract clusters by specifying the number of clusters (e.g., 5 clusters)</a:t>
            </a:r>
          </a:p>
          <a:p>
            <a:r>
              <a:rPr lang="en-US" sz="900" dirty="0" err="1">
                <a:latin typeface="Times New Roman" panose="02020603050405020304" pitchFamily="18" charset="0"/>
                <a:cs typeface="Times New Roman" panose="02020603050405020304" pitchFamily="18" charset="0"/>
              </a:rPr>
              <a:t>num_clusters</a:t>
            </a:r>
            <a:r>
              <a:rPr lang="en-US" sz="900" dirty="0">
                <a:latin typeface="Times New Roman" panose="02020603050405020304" pitchFamily="18" charset="0"/>
                <a:cs typeface="Times New Roman" panose="02020603050405020304" pitchFamily="18" charset="0"/>
              </a:rPr>
              <a:t> = 5</a:t>
            </a:r>
          </a:p>
          <a:p>
            <a:r>
              <a:rPr lang="en-US" sz="900" dirty="0" err="1">
                <a:latin typeface="Times New Roman" panose="02020603050405020304" pitchFamily="18" charset="0"/>
                <a:cs typeface="Times New Roman" panose="02020603050405020304" pitchFamily="18" charset="0"/>
              </a:rPr>
              <a:t>cluster_labels</a:t>
            </a:r>
            <a:r>
              <a:rPr lang="en-US" sz="900" dirty="0">
                <a:latin typeface="Times New Roman" panose="02020603050405020304" pitchFamily="18" charset="0"/>
                <a:cs typeface="Times New Roman" panose="02020603050405020304" pitchFamily="18" charset="0"/>
              </a:rPr>
              <a:t> = </a:t>
            </a:r>
            <a:r>
              <a:rPr lang="en-US" sz="900" dirty="0" err="1">
                <a:latin typeface="Times New Roman" panose="02020603050405020304" pitchFamily="18" charset="0"/>
                <a:cs typeface="Times New Roman" panose="02020603050405020304" pitchFamily="18" charset="0"/>
              </a:rPr>
              <a:t>fcluster</a:t>
            </a:r>
            <a:r>
              <a:rPr lang="en-US" sz="900" dirty="0">
                <a:latin typeface="Times New Roman" panose="02020603050405020304" pitchFamily="18" charset="0"/>
                <a:cs typeface="Times New Roman" panose="02020603050405020304" pitchFamily="18" charset="0"/>
              </a:rPr>
              <a:t>(</a:t>
            </a:r>
            <a:r>
              <a:rPr lang="en-US" sz="900" dirty="0" err="1">
                <a:latin typeface="Times New Roman" panose="02020603050405020304" pitchFamily="18" charset="0"/>
                <a:cs typeface="Times New Roman" panose="02020603050405020304" pitchFamily="18" charset="0"/>
              </a:rPr>
              <a:t>linkage_matrix</a:t>
            </a:r>
            <a:r>
              <a:rPr lang="en-US" sz="900" dirty="0">
                <a:latin typeface="Times New Roman" panose="02020603050405020304" pitchFamily="18" charset="0"/>
                <a:cs typeface="Times New Roman" panose="02020603050405020304" pitchFamily="18" charset="0"/>
              </a:rPr>
              <a:t>, </a:t>
            </a:r>
            <a:r>
              <a:rPr lang="en-US" sz="900" dirty="0" err="1">
                <a:latin typeface="Times New Roman" panose="02020603050405020304" pitchFamily="18" charset="0"/>
                <a:cs typeface="Times New Roman" panose="02020603050405020304" pitchFamily="18" charset="0"/>
              </a:rPr>
              <a:t>num_clusters</a:t>
            </a:r>
            <a:r>
              <a:rPr lang="en-US" sz="900" dirty="0">
                <a:latin typeface="Times New Roman" panose="02020603050405020304" pitchFamily="18" charset="0"/>
                <a:cs typeface="Times New Roman" panose="02020603050405020304" pitchFamily="18" charset="0"/>
              </a:rPr>
              <a:t>, criterion='</a:t>
            </a:r>
            <a:r>
              <a:rPr lang="en-US" sz="900" dirty="0" err="1">
                <a:latin typeface="Times New Roman" panose="02020603050405020304" pitchFamily="18" charset="0"/>
                <a:cs typeface="Times New Roman" panose="02020603050405020304" pitchFamily="18" charset="0"/>
              </a:rPr>
              <a:t>maxclust</a:t>
            </a:r>
            <a:r>
              <a:rPr lang="en-US" sz="900" dirty="0">
                <a:latin typeface="Times New Roman" panose="02020603050405020304" pitchFamily="18" charset="0"/>
                <a:cs typeface="Times New Roman" panose="02020603050405020304" pitchFamily="18" charset="0"/>
              </a:rPr>
              <a:t>')</a:t>
            </a:r>
          </a:p>
          <a:p>
            <a:endParaRPr lang="en-US" sz="900" dirty="0">
              <a:latin typeface="Times New Roman" panose="02020603050405020304" pitchFamily="18" charset="0"/>
              <a:cs typeface="Times New Roman" panose="02020603050405020304" pitchFamily="18" charset="0"/>
            </a:endParaRPr>
          </a:p>
          <a:p>
            <a:r>
              <a:rPr lang="en-US" sz="900" dirty="0">
                <a:latin typeface="Times New Roman" panose="02020603050405020304" pitchFamily="18" charset="0"/>
                <a:cs typeface="Times New Roman" panose="02020603050405020304" pitchFamily="18" charset="0"/>
              </a:rPr>
              <a:t># Add the cluster labels to the original sampled data</a:t>
            </a:r>
          </a:p>
          <a:p>
            <a:r>
              <a:rPr lang="en-US" sz="900" dirty="0" err="1">
                <a:latin typeface="Times New Roman" panose="02020603050405020304" pitchFamily="18" charset="0"/>
                <a:cs typeface="Times New Roman" panose="02020603050405020304" pitchFamily="18" charset="0"/>
              </a:rPr>
              <a:t>data_sample_with_clusters</a:t>
            </a:r>
            <a:r>
              <a:rPr lang="en-US" sz="900" dirty="0">
                <a:latin typeface="Times New Roman" panose="02020603050405020304" pitchFamily="18" charset="0"/>
                <a:cs typeface="Times New Roman" panose="02020603050405020304" pitchFamily="18" charset="0"/>
              </a:rPr>
              <a:t> = </a:t>
            </a:r>
            <a:r>
              <a:rPr lang="en-US" sz="900" dirty="0" err="1">
                <a:latin typeface="Times New Roman" panose="02020603050405020304" pitchFamily="18" charset="0"/>
                <a:cs typeface="Times New Roman" panose="02020603050405020304" pitchFamily="18" charset="0"/>
              </a:rPr>
              <a:t>data_sample.copy</a:t>
            </a:r>
            <a:r>
              <a:rPr lang="en-US" sz="900" dirty="0">
                <a:latin typeface="Times New Roman" panose="02020603050405020304" pitchFamily="18" charset="0"/>
                <a:cs typeface="Times New Roman" panose="02020603050405020304" pitchFamily="18" charset="0"/>
              </a:rPr>
              <a:t>()</a:t>
            </a:r>
          </a:p>
          <a:p>
            <a:r>
              <a:rPr lang="en-US" sz="900" dirty="0" err="1">
                <a:latin typeface="Times New Roman" panose="02020603050405020304" pitchFamily="18" charset="0"/>
                <a:cs typeface="Times New Roman" panose="02020603050405020304" pitchFamily="18" charset="0"/>
              </a:rPr>
              <a:t>data_sample_with_clusters</a:t>
            </a:r>
            <a:r>
              <a:rPr lang="en-US" sz="900" dirty="0">
                <a:latin typeface="Times New Roman" panose="02020603050405020304" pitchFamily="18" charset="0"/>
                <a:cs typeface="Times New Roman" panose="02020603050405020304" pitchFamily="18" charset="0"/>
              </a:rPr>
              <a:t>['Cluster'] = </a:t>
            </a:r>
            <a:r>
              <a:rPr lang="en-US" sz="900" dirty="0" err="1">
                <a:latin typeface="Times New Roman" panose="02020603050405020304" pitchFamily="18" charset="0"/>
                <a:cs typeface="Times New Roman" panose="02020603050405020304" pitchFamily="18" charset="0"/>
              </a:rPr>
              <a:t>cluster_labels</a:t>
            </a:r>
            <a:endParaRPr lang="en-US" sz="900" dirty="0">
              <a:latin typeface="Times New Roman" panose="02020603050405020304" pitchFamily="18" charset="0"/>
              <a:cs typeface="Times New Roman" panose="02020603050405020304" pitchFamily="18" charset="0"/>
            </a:endParaRPr>
          </a:p>
          <a:p>
            <a:endParaRPr lang="en-US" sz="900" dirty="0">
              <a:latin typeface="Times New Roman" panose="02020603050405020304" pitchFamily="18" charset="0"/>
              <a:cs typeface="Times New Roman" panose="02020603050405020304" pitchFamily="18" charset="0"/>
            </a:endParaRPr>
          </a:p>
          <a:p>
            <a:r>
              <a:rPr lang="en-US" sz="900" dirty="0">
                <a:latin typeface="Times New Roman" panose="02020603050405020304" pitchFamily="18" charset="0"/>
                <a:cs typeface="Times New Roman" panose="02020603050405020304" pitchFamily="18" charset="0"/>
              </a:rPr>
              <a:t># Calculate the silhouette score for the clustering</a:t>
            </a:r>
          </a:p>
          <a:p>
            <a:r>
              <a:rPr lang="en-US" sz="900" dirty="0" err="1">
                <a:latin typeface="Times New Roman" panose="02020603050405020304" pitchFamily="18" charset="0"/>
                <a:cs typeface="Times New Roman" panose="02020603050405020304" pitchFamily="18" charset="0"/>
              </a:rPr>
              <a:t>silhouette_avg</a:t>
            </a:r>
            <a:r>
              <a:rPr lang="en-US" sz="900" dirty="0">
                <a:latin typeface="Times New Roman" panose="02020603050405020304" pitchFamily="18" charset="0"/>
                <a:cs typeface="Times New Roman" panose="02020603050405020304" pitchFamily="18" charset="0"/>
              </a:rPr>
              <a:t> = </a:t>
            </a:r>
            <a:r>
              <a:rPr lang="en-US" sz="900" dirty="0" err="1">
                <a:latin typeface="Times New Roman" panose="02020603050405020304" pitchFamily="18" charset="0"/>
                <a:cs typeface="Times New Roman" panose="02020603050405020304" pitchFamily="18" charset="0"/>
              </a:rPr>
              <a:t>silhouette_score</a:t>
            </a:r>
            <a:r>
              <a:rPr lang="en-US" sz="900" dirty="0">
                <a:latin typeface="Times New Roman" panose="02020603050405020304" pitchFamily="18" charset="0"/>
                <a:cs typeface="Times New Roman" panose="02020603050405020304" pitchFamily="18" charset="0"/>
              </a:rPr>
              <a:t>(</a:t>
            </a:r>
            <a:r>
              <a:rPr lang="en-US" sz="900" dirty="0" err="1">
                <a:latin typeface="Times New Roman" panose="02020603050405020304" pitchFamily="18" charset="0"/>
                <a:cs typeface="Times New Roman" panose="02020603050405020304" pitchFamily="18" charset="0"/>
              </a:rPr>
              <a:t>data_sample_normalized</a:t>
            </a:r>
            <a:r>
              <a:rPr lang="en-US" sz="900" dirty="0">
                <a:latin typeface="Times New Roman" panose="02020603050405020304" pitchFamily="18" charset="0"/>
                <a:cs typeface="Times New Roman" panose="02020603050405020304" pitchFamily="18" charset="0"/>
              </a:rPr>
              <a:t>, </a:t>
            </a:r>
            <a:r>
              <a:rPr lang="en-US" sz="900" dirty="0" err="1">
                <a:latin typeface="Times New Roman" panose="02020603050405020304" pitchFamily="18" charset="0"/>
                <a:cs typeface="Times New Roman" panose="02020603050405020304" pitchFamily="18" charset="0"/>
              </a:rPr>
              <a:t>cluster_labels</a:t>
            </a:r>
            <a:r>
              <a:rPr lang="en-US" sz="900" dirty="0">
                <a:latin typeface="Times New Roman" panose="02020603050405020304" pitchFamily="18" charset="0"/>
                <a:cs typeface="Times New Roman" panose="02020603050405020304" pitchFamily="18" charset="0"/>
              </a:rPr>
              <a:t>)</a:t>
            </a:r>
          </a:p>
          <a:p>
            <a:r>
              <a:rPr lang="en-US" sz="900" dirty="0">
                <a:latin typeface="Times New Roman" panose="02020603050405020304" pitchFamily="18" charset="0"/>
                <a:cs typeface="Times New Roman" panose="02020603050405020304" pitchFamily="18" charset="0"/>
              </a:rPr>
              <a:t>print(</a:t>
            </a:r>
            <a:r>
              <a:rPr lang="en-US" sz="900" dirty="0" err="1">
                <a:latin typeface="Times New Roman" panose="02020603050405020304" pitchFamily="18" charset="0"/>
                <a:cs typeface="Times New Roman" panose="02020603050405020304" pitchFamily="18" charset="0"/>
              </a:rPr>
              <a:t>f'Silhouette</a:t>
            </a:r>
            <a:r>
              <a:rPr lang="en-US" sz="900" dirty="0">
                <a:latin typeface="Times New Roman" panose="02020603050405020304" pitchFamily="18" charset="0"/>
                <a:cs typeface="Times New Roman" panose="02020603050405020304" pitchFamily="18" charset="0"/>
              </a:rPr>
              <a:t> Score for {</a:t>
            </a:r>
            <a:r>
              <a:rPr lang="en-US" sz="900" dirty="0" err="1">
                <a:latin typeface="Times New Roman" panose="02020603050405020304" pitchFamily="18" charset="0"/>
                <a:cs typeface="Times New Roman" panose="02020603050405020304" pitchFamily="18" charset="0"/>
              </a:rPr>
              <a:t>num_clusters</a:t>
            </a:r>
            <a:r>
              <a:rPr lang="en-US" sz="900" dirty="0">
                <a:latin typeface="Times New Roman" panose="02020603050405020304" pitchFamily="18" charset="0"/>
                <a:cs typeface="Times New Roman" panose="02020603050405020304" pitchFamily="18" charset="0"/>
              </a:rPr>
              <a:t>} clusters: {</a:t>
            </a:r>
            <a:r>
              <a:rPr lang="en-US" sz="900" dirty="0" err="1">
                <a:latin typeface="Times New Roman" panose="02020603050405020304" pitchFamily="18" charset="0"/>
                <a:cs typeface="Times New Roman" panose="02020603050405020304" pitchFamily="18" charset="0"/>
              </a:rPr>
              <a:t>silhouette_avg</a:t>
            </a:r>
            <a:r>
              <a:rPr lang="en-US" sz="900" dirty="0">
                <a:latin typeface="Times New Roman" panose="02020603050405020304" pitchFamily="18" charset="0"/>
                <a:cs typeface="Times New Roman" panose="02020603050405020304" pitchFamily="18" charset="0"/>
              </a:rPr>
              <a:t>}')</a:t>
            </a:r>
          </a:p>
          <a:p>
            <a:endParaRPr lang="en-US" sz="900" dirty="0">
              <a:latin typeface="Times New Roman" panose="02020603050405020304" pitchFamily="18" charset="0"/>
              <a:cs typeface="Times New Roman" panose="02020603050405020304" pitchFamily="18" charset="0"/>
            </a:endParaRPr>
          </a:p>
          <a:p>
            <a:r>
              <a:rPr lang="en-US" sz="900" dirty="0">
                <a:latin typeface="Times New Roman" panose="02020603050405020304" pitchFamily="18" charset="0"/>
                <a:cs typeface="Times New Roman" panose="02020603050405020304" pitchFamily="18" charset="0"/>
              </a:rPr>
              <a:t># Display the first few rows of the data with the cluster labels</a:t>
            </a:r>
          </a:p>
          <a:p>
            <a:r>
              <a:rPr lang="en-US" sz="900" dirty="0">
                <a:latin typeface="Times New Roman" panose="02020603050405020304" pitchFamily="18" charset="0"/>
                <a:cs typeface="Times New Roman" panose="02020603050405020304" pitchFamily="18" charset="0"/>
              </a:rPr>
              <a:t>print(</a:t>
            </a:r>
            <a:r>
              <a:rPr lang="en-US" sz="900" dirty="0" err="1">
                <a:latin typeface="Times New Roman" panose="02020603050405020304" pitchFamily="18" charset="0"/>
                <a:cs typeface="Times New Roman" panose="02020603050405020304" pitchFamily="18" charset="0"/>
              </a:rPr>
              <a:t>data_sample_with_clusters.head</a:t>
            </a:r>
            <a:r>
              <a:rPr lang="en-US" sz="900" dirty="0">
                <a:latin typeface="Times New Roman" panose="02020603050405020304" pitchFamily="18" charset="0"/>
                <a:cs typeface="Times New Roman" panose="02020603050405020304" pitchFamily="18" charset="0"/>
              </a:rPr>
              <a:t>())</a:t>
            </a:r>
          </a:p>
          <a:p>
            <a:endParaRPr lang="en-US" sz="900" dirty="0">
              <a:latin typeface="Times New Roman" panose="02020603050405020304" pitchFamily="18" charset="0"/>
              <a:cs typeface="Times New Roman" panose="02020603050405020304" pitchFamily="18" charset="0"/>
            </a:endParaRPr>
          </a:p>
          <a:p>
            <a:r>
              <a:rPr lang="en-US" sz="900" dirty="0">
                <a:latin typeface="Times New Roman" panose="02020603050405020304" pitchFamily="18" charset="0"/>
                <a:cs typeface="Times New Roman" panose="02020603050405020304" pitchFamily="18" charset="0"/>
              </a:rPr>
              <a:t># Optionally, save the results to a new CSV file</a:t>
            </a:r>
          </a:p>
          <a:p>
            <a:r>
              <a:rPr lang="en-US" sz="900" dirty="0" err="1">
                <a:latin typeface="Times New Roman" panose="02020603050405020304" pitchFamily="18" charset="0"/>
                <a:cs typeface="Times New Roman" panose="02020603050405020304" pitchFamily="18" charset="0"/>
              </a:rPr>
              <a:t>data_sample_with_clusters.to_csv</a:t>
            </a:r>
            <a:r>
              <a:rPr lang="en-US" sz="900" dirty="0">
                <a:latin typeface="Times New Roman" panose="02020603050405020304" pitchFamily="18" charset="0"/>
                <a:cs typeface="Times New Roman" panose="02020603050405020304" pitchFamily="18" charset="0"/>
              </a:rPr>
              <a:t>('</a:t>
            </a:r>
            <a:r>
              <a:rPr lang="en-US" sz="900" dirty="0" err="1">
                <a:latin typeface="Times New Roman" panose="02020603050405020304" pitchFamily="18" charset="0"/>
                <a:cs typeface="Times New Roman" panose="02020603050405020304" pitchFamily="18" charset="0"/>
              </a:rPr>
              <a:t>customer_segmentation_with_clusters.csv',index</a:t>
            </a:r>
            <a:r>
              <a:rPr lang="en-US" sz="900" dirty="0">
                <a:latin typeface="Times New Roman" panose="02020603050405020304" pitchFamily="18" charset="0"/>
                <a:cs typeface="Times New Roman" panose="02020603050405020304" pitchFamily="18" charset="0"/>
              </a:rPr>
              <a:t>=False)</a:t>
            </a:r>
          </a:p>
        </p:txBody>
      </p:sp>
      <p:cxnSp>
        <p:nvCxnSpPr>
          <p:cNvPr id="9" name="Straight Connector 8">
            <a:extLst>
              <a:ext uri="{FF2B5EF4-FFF2-40B4-BE49-F238E27FC236}">
                <a16:creationId xmlns="" xmlns:a16="http://schemas.microsoft.com/office/drawing/2014/main" id="{C550E37A-97E0-3FAC-6D0E-C87DED2741BE}"/>
              </a:ext>
            </a:extLst>
          </p:cNvPr>
          <p:cNvCxnSpPr>
            <a:cxnSpLocks/>
          </p:cNvCxnSpPr>
          <p:nvPr/>
        </p:nvCxnSpPr>
        <p:spPr>
          <a:xfrm>
            <a:off x="4206240" y="0"/>
            <a:ext cx="75304" cy="685800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5191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C1928B63-0073-4A3C-8B76-D18D48315BFA}"/>
            </a:ext>
          </a:extLst>
        </p:cNvPr>
        <p:cNvGrpSpPr/>
        <p:nvPr/>
      </p:nvGrpSpPr>
      <p:grpSpPr>
        <a:xfrm>
          <a:off x="0" y="0"/>
          <a:ext cx="0" cy="0"/>
          <a:chOff x="0" y="0"/>
          <a:chExt cx="0" cy="0"/>
        </a:xfrm>
      </p:grpSpPr>
      <p:sp>
        <p:nvSpPr>
          <p:cNvPr id="2" name="Title 1">
            <a:extLst>
              <a:ext uri="{FF2B5EF4-FFF2-40B4-BE49-F238E27FC236}">
                <a16:creationId xmlns="" xmlns:a16="http://schemas.microsoft.com/office/drawing/2014/main" id="{37C5AFB7-2EC9-E83A-8826-C4BB92874BEB}"/>
              </a:ext>
            </a:extLst>
          </p:cNvPr>
          <p:cNvSpPr>
            <a:spLocks noGrp="1"/>
          </p:cNvSpPr>
          <p:nvPr>
            <p:ph type="title"/>
          </p:nvPr>
        </p:nvSpPr>
        <p:spPr/>
        <p:txBody>
          <a:bodyPr/>
          <a:lstStyle/>
          <a:p>
            <a:endParaRPr lang="en-US" dirty="0"/>
          </a:p>
        </p:txBody>
      </p:sp>
      <p:sp>
        <p:nvSpPr>
          <p:cNvPr id="3" name="Text Placeholder 2">
            <a:extLst>
              <a:ext uri="{FF2B5EF4-FFF2-40B4-BE49-F238E27FC236}">
                <a16:creationId xmlns="" xmlns:a16="http://schemas.microsoft.com/office/drawing/2014/main" id="{813A6F7F-C78F-7573-1B5A-B86F704D63F5}"/>
              </a:ext>
            </a:extLst>
          </p:cNvPr>
          <p:cNvSpPr>
            <a:spLocks noGrp="1"/>
          </p:cNvSpPr>
          <p:nvPr>
            <p:ph type="body" idx="1"/>
          </p:nvPr>
        </p:nvSpPr>
        <p:spPr>
          <a:xfrm>
            <a:off x="441064" y="1647825"/>
            <a:ext cx="8229600" cy="4525963"/>
          </a:xfrm>
        </p:spPr>
        <p:txBody>
          <a:bodyPr/>
          <a:lstStyle/>
          <a:p>
            <a:pPr marL="114300" indent="0">
              <a:buNone/>
            </a:pPr>
            <a:r>
              <a:rPr lang="en-US" dirty="0"/>
              <a:t>Output</a:t>
            </a:r>
          </a:p>
        </p:txBody>
      </p:sp>
      <p:sp>
        <p:nvSpPr>
          <p:cNvPr id="4" name="Date Placeholder 3">
            <a:extLst>
              <a:ext uri="{FF2B5EF4-FFF2-40B4-BE49-F238E27FC236}">
                <a16:creationId xmlns="" xmlns:a16="http://schemas.microsoft.com/office/drawing/2014/main" id="{69AECAB8-A517-9D40-ED0D-B2195C48F175}"/>
              </a:ext>
            </a:extLst>
          </p:cNvPr>
          <p:cNvSpPr>
            <a:spLocks noGrp="1"/>
          </p:cNvSpPr>
          <p:nvPr>
            <p:ph type="dt" idx="10"/>
          </p:nvPr>
        </p:nvSpPr>
        <p:spPr/>
        <p:txBody>
          <a:bodyPr/>
          <a:lstStyle/>
          <a:p>
            <a:r>
              <a:rPr lang="en-US"/>
              <a:t>31/08/2024</a:t>
            </a:r>
          </a:p>
        </p:txBody>
      </p:sp>
      <p:pic>
        <p:nvPicPr>
          <p:cNvPr id="5" name="Google Shape;107;p5">
            <a:extLst>
              <a:ext uri="{FF2B5EF4-FFF2-40B4-BE49-F238E27FC236}">
                <a16:creationId xmlns="" xmlns:a16="http://schemas.microsoft.com/office/drawing/2014/main" id="{424D6316-A09F-B19B-C8AC-D013DE33E449}"/>
              </a:ext>
            </a:extLst>
          </p:cNvPr>
          <p:cNvPicPr preferRelativeResize="0"/>
          <p:nvPr/>
        </p:nvPicPr>
        <p:blipFill rotWithShape="1">
          <a:blip r:embed="rId2">
            <a:alphaModFix/>
          </a:blip>
          <a:srcRect/>
          <a:stretch/>
        </p:blipFill>
        <p:spPr>
          <a:xfrm>
            <a:off x="200735" y="298003"/>
            <a:ext cx="2237740" cy="755015"/>
          </a:xfrm>
          <a:prstGeom prst="rect">
            <a:avLst/>
          </a:prstGeom>
          <a:noFill/>
          <a:ln>
            <a:noFill/>
          </a:ln>
        </p:spPr>
      </p:pic>
      <p:pic>
        <p:nvPicPr>
          <p:cNvPr id="7" name="Picture 6" descr="A diagram of a clustering structure&#10;&#10;Description automatically generated">
            <a:extLst>
              <a:ext uri="{FF2B5EF4-FFF2-40B4-BE49-F238E27FC236}">
                <a16:creationId xmlns="" xmlns:a16="http://schemas.microsoft.com/office/drawing/2014/main" id="{A0589193-2EAE-BC14-5162-DB47518853D3}"/>
              </a:ext>
            </a:extLst>
          </p:cNvPr>
          <p:cNvPicPr>
            <a:picLocks noChangeAspect="1"/>
          </p:cNvPicPr>
          <p:nvPr/>
        </p:nvPicPr>
        <p:blipFill>
          <a:blip r:embed="rId3"/>
          <a:stretch>
            <a:fillRect/>
          </a:stretch>
        </p:blipFill>
        <p:spPr>
          <a:xfrm>
            <a:off x="1524000" y="2254328"/>
            <a:ext cx="5321001" cy="3919460"/>
          </a:xfrm>
          <a:prstGeom prst="rect">
            <a:avLst/>
          </a:prstGeom>
        </p:spPr>
      </p:pic>
    </p:spTree>
    <p:extLst>
      <p:ext uri="{BB962C8B-B14F-4D97-AF65-F5344CB8AC3E}">
        <p14:creationId xmlns:p14="http://schemas.microsoft.com/office/powerpoint/2010/main" val="29811220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2"/>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r>
              <a:rPr lang="en-US"/>
              <a:t>      </a:t>
            </a:r>
            <a:endParaRPr/>
          </a:p>
        </p:txBody>
      </p:sp>
      <p:sp>
        <p:nvSpPr>
          <p:cNvPr id="97" name="Google Shape;97;p2"/>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dk1"/>
              </a:buClr>
              <a:buSzPts val="3200"/>
              <a:buNone/>
            </a:pPr>
            <a:r>
              <a:rPr lang="en-US" dirty="0">
                <a:latin typeface="Times New Roman" panose="02020603050405020304" pitchFamily="18" charset="0"/>
                <a:cs typeface="Times New Roman" panose="02020603050405020304" pitchFamily="18" charset="0"/>
              </a:rPr>
              <a:t>Introduction   </a:t>
            </a:r>
          </a:p>
          <a:p>
            <a:pPr marL="0" lvl="0" indent="0" algn="l" rtl="0">
              <a:spcBef>
                <a:spcPts val="0"/>
              </a:spcBef>
              <a:spcAft>
                <a:spcPts val="0"/>
              </a:spcAft>
              <a:buClr>
                <a:schemeClr val="dk1"/>
              </a:buClr>
              <a:buSzPts val="3200"/>
              <a:buNone/>
            </a:pPr>
            <a:endPar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indent="0" algn="just">
              <a:spcBef>
                <a:spcPts val="0"/>
              </a:spcBef>
              <a:buSzPts val="3200"/>
              <a:buNone/>
            </a:pPr>
            <a:r>
              <a:rPr kumimoji="0" lang="en-US" altLang="en-US" sz="18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In today's competitive market, businesses must understand their customers at a granular level to effectively meet their needs and enhance customer loyalty. Customer segmentation is a powerful data-driven approach that divides a company's customer base into distinct groups based on similar characteristics, such as purchasing behavior, demographic information, and preferences. By identifying these segments, companies can develop personalized marketing strategies, optimize product offerings, and improve customer engagement. The objective of this project is to leverage data analysis to create actionable customer segments, enabling more targeted and efficient business decisions.</a:t>
            </a:r>
            <a:br>
              <a:rPr kumimoji="0" lang="en-US" altLang="en-US" sz="18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br>
            <a:r>
              <a:rPr kumimoji="0" lang="en-US" altLang="en-US" sz="18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p>
          <a:p>
            <a:pPr marL="0" lvl="0" indent="0" algn="l" rtl="0">
              <a:spcBef>
                <a:spcPts val="0"/>
              </a:spcBef>
              <a:spcAft>
                <a:spcPts val="0"/>
              </a:spcAft>
              <a:buClr>
                <a:schemeClr val="dk1"/>
              </a:buClr>
              <a:buSzPts val="3200"/>
              <a:buNone/>
            </a:pPr>
            <a:endParaRPr kumimoji="0" lang="en-US" altLang="en-US" sz="15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342900" lvl="0" indent="-139700" algn="l" rtl="0">
              <a:spcBef>
                <a:spcPts val="640"/>
              </a:spcBef>
              <a:spcAft>
                <a:spcPts val="0"/>
              </a:spcAft>
              <a:buClr>
                <a:schemeClr val="dk1"/>
              </a:buClr>
              <a:buSzPts val="3200"/>
              <a:buNone/>
            </a:pPr>
            <a:endParaRPr lang="en-US" dirty="0">
              <a:latin typeface="Times New Roman" panose="02020603050405020304" pitchFamily="18" charset="0"/>
              <a:cs typeface="Times New Roman" panose="02020603050405020304" pitchFamily="18" charset="0"/>
            </a:endParaRPr>
          </a:p>
        </p:txBody>
      </p:sp>
      <p:pic>
        <p:nvPicPr>
          <p:cNvPr id="98" name="Google Shape;98;p2"/>
          <p:cNvPicPr preferRelativeResize="0"/>
          <p:nvPr/>
        </p:nvPicPr>
        <p:blipFill rotWithShape="1">
          <a:blip r:embed="rId3">
            <a:alphaModFix/>
          </a:blip>
          <a:srcRect/>
          <a:stretch/>
        </p:blipFill>
        <p:spPr>
          <a:xfrm>
            <a:off x="228600" y="553353"/>
            <a:ext cx="2237740" cy="755015"/>
          </a:xfrm>
          <a:prstGeom prst="rect">
            <a:avLst/>
          </a:prstGeom>
          <a:noFill/>
          <a:ln>
            <a:noFill/>
          </a:ln>
        </p:spPr>
      </p:pic>
      <p:sp>
        <p:nvSpPr>
          <p:cNvPr id="4" name="Date Placeholder 3">
            <a:extLst>
              <a:ext uri="{FF2B5EF4-FFF2-40B4-BE49-F238E27FC236}">
                <a16:creationId xmlns="" xmlns:a16="http://schemas.microsoft.com/office/drawing/2014/main" id="{B4B2EAC2-BEB7-A9A6-10E9-ADF3B7CDB892}"/>
              </a:ext>
            </a:extLst>
          </p:cNvPr>
          <p:cNvSpPr>
            <a:spLocks noGrp="1"/>
          </p:cNvSpPr>
          <p:nvPr>
            <p:ph type="dt" idx="10"/>
          </p:nvPr>
        </p:nvSpPr>
        <p:spPr/>
        <p:txBody>
          <a:bodyPr/>
          <a:lstStyle/>
          <a:p>
            <a:r>
              <a:rPr lang="en-US"/>
              <a:t>31/08/2024</a:t>
            </a:r>
          </a:p>
        </p:txBody>
      </p:sp>
      <p:sp>
        <p:nvSpPr>
          <p:cNvPr id="3" name="TextBox 2">
            <a:extLst>
              <a:ext uri="{FF2B5EF4-FFF2-40B4-BE49-F238E27FC236}">
                <a16:creationId xmlns="" xmlns:a16="http://schemas.microsoft.com/office/drawing/2014/main" id="{013F8A9E-A5F4-BE17-94B7-A76A3AB67F74}"/>
              </a:ext>
            </a:extLst>
          </p:cNvPr>
          <p:cNvSpPr txBox="1"/>
          <p:nvPr/>
        </p:nvSpPr>
        <p:spPr>
          <a:xfrm>
            <a:off x="556955" y="269300"/>
            <a:ext cx="8969432" cy="769441"/>
          </a:xfrm>
          <a:prstGeom prst="rect">
            <a:avLst/>
          </a:prstGeom>
          <a:noFill/>
        </p:spPr>
        <p:txBody>
          <a:bodyPr wrap="square">
            <a:spAutoFit/>
          </a:bodyPr>
          <a:lstStyle/>
          <a:p>
            <a:pPr algn="ctr"/>
            <a:r>
              <a:rPr kumimoji="0" lang="en-US" sz="44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sym typeface="Calibri"/>
              </a:rPr>
              <a:t>   Customer Segmentation</a:t>
            </a:r>
            <a:endParaRPr lang="en-IN" sz="4400" dirty="0"/>
          </a:p>
        </p:txBody>
      </p:sp>
    </p:spTree>
    <p:extLst>
      <p:ext uri="{BB962C8B-B14F-4D97-AF65-F5344CB8AC3E}">
        <p14:creationId xmlns:p14="http://schemas.microsoft.com/office/powerpoint/2010/main" val="10660869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DD3CBE45-3666-665C-7C5D-5133291758A1}"/>
            </a:ext>
          </a:extLst>
        </p:cNvPr>
        <p:cNvGrpSpPr/>
        <p:nvPr/>
      </p:nvGrpSpPr>
      <p:grpSpPr>
        <a:xfrm>
          <a:off x="0" y="0"/>
          <a:ext cx="0" cy="0"/>
          <a:chOff x="0" y="0"/>
          <a:chExt cx="0" cy="0"/>
        </a:xfrm>
      </p:grpSpPr>
      <p:sp>
        <p:nvSpPr>
          <p:cNvPr id="2" name="Title 1">
            <a:extLst>
              <a:ext uri="{FF2B5EF4-FFF2-40B4-BE49-F238E27FC236}">
                <a16:creationId xmlns="" xmlns:a16="http://schemas.microsoft.com/office/drawing/2014/main" id="{271F415A-E6A9-70C3-6CB2-C89229754539}"/>
              </a:ext>
            </a:extLst>
          </p:cNvPr>
          <p:cNvSpPr>
            <a:spLocks noGrp="1"/>
          </p:cNvSpPr>
          <p:nvPr>
            <p:ph type="title"/>
          </p:nvPr>
        </p:nvSpPr>
        <p:spPr>
          <a:xfrm>
            <a:off x="457200" y="274637"/>
            <a:ext cx="8229600" cy="1468101"/>
          </a:xfrm>
        </p:spPr>
        <p:txBody>
          <a:bodyPr>
            <a:normAutofit fontScale="90000"/>
          </a:bodyPr>
          <a:lstStyle/>
          <a:p>
            <a:r>
              <a:rPr lang="en-IN" sz="4400" b="0" i="0" u="none" strike="noStrike" dirty="0">
                <a:solidFill>
                  <a:srgbClr val="000000"/>
                </a:solidFill>
                <a:effectLst/>
                <a:latin typeface="Times New Roman" panose="02020603050405020304" pitchFamily="18" charset="0"/>
              </a:rPr>
              <a:t/>
            </a:r>
            <a:br>
              <a:rPr lang="en-IN" sz="4400" b="0" i="0" u="none" strike="noStrike" dirty="0">
                <a:solidFill>
                  <a:srgbClr val="000000"/>
                </a:solidFill>
                <a:effectLst/>
                <a:latin typeface="Times New Roman" panose="02020603050405020304" pitchFamily="18" charset="0"/>
              </a:rPr>
            </a:br>
            <a:r>
              <a:rPr lang="en-IN" sz="4400" b="0" i="0" u="none" strike="noStrike" dirty="0">
                <a:solidFill>
                  <a:srgbClr val="000000"/>
                </a:solidFill>
                <a:effectLst/>
                <a:latin typeface="Times New Roman" panose="02020603050405020304" pitchFamily="18" charset="0"/>
              </a:rPr>
              <a:t/>
            </a:r>
            <a:br>
              <a:rPr lang="en-IN" sz="4400" b="0" i="0" u="none" strike="noStrike" dirty="0">
                <a:solidFill>
                  <a:srgbClr val="000000"/>
                </a:solidFill>
                <a:effectLst/>
                <a:latin typeface="Times New Roman" panose="02020603050405020304" pitchFamily="18" charset="0"/>
              </a:rPr>
            </a:br>
            <a:r>
              <a:rPr lang="en-IN" sz="4400" b="0" i="0" u="none" strike="noStrike" dirty="0">
                <a:solidFill>
                  <a:srgbClr val="000000"/>
                </a:solidFill>
                <a:effectLst/>
                <a:latin typeface="Times New Roman" panose="02020603050405020304" pitchFamily="18" charset="0"/>
              </a:rPr>
              <a:t/>
            </a:r>
            <a:br>
              <a:rPr lang="en-IN" sz="4400" b="0" i="0" u="none" strike="noStrike" dirty="0">
                <a:solidFill>
                  <a:srgbClr val="000000"/>
                </a:solidFill>
                <a:effectLst/>
                <a:latin typeface="Times New Roman" panose="02020603050405020304" pitchFamily="18" charset="0"/>
              </a:rPr>
            </a:br>
            <a:r>
              <a:rPr lang="en-IN" sz="4400" b="0" i="0" u="none" strike="noStrike" dirty="0">
                <a:solidFill>
                  <a:srgbClr val="000000"/>
                </a:solidFill>
                <a:effectLst/>
                <a:latin typeface="Times New Roman" panose="02020603050405020304" pitchFamily="18" charset="0"/>
              </a:rPr>
              <a:t/>
            </a:r>
            <a:br>
              <a:rPr lang="en-IN" sz="4400" b="0" i="0" u="none" strike="noStrike" dirty="0">
                <a:solidFill>
                  <a:srgbClr val="000000"/>
                </a:solidFill>
                <a:effectLst/>
                <a:latin typeface="Times New Roman" panose="02020603050405020304" pitchFamily="18" charset="0"/>
              </a:rPr>
            </a:br>
            <a:r>
              <a:rPr lang="en-IN" sz="4400" b="0" i="0" u="none" strike="noStrike" dirty="0">
                <a:solidFill>
                  <a:srgbClr val="000000"/>
                </a:solidFill>
                <a:effectLst/>
                <a:latin typeface="Times New Roman" panose="02020603050405020304" pitchFamily="18" charset="0"/>
              </a:rPr>
              <a:t>DBSCAN Clustering </a:t>
            </a:r>
            <a:br>
              <a:rPr lang="en-IN" sz="4400" b="0" i="0" u="none" strike="noStrike" dirty="0">
                <a:solidFill>
                  <a:srgbClr val="000000"/>
                </a:solidFill>
                <a:effectLst/>
                <a:latin typeface="Times New Roman" panose="02020603050405020304" pitchFamily="18" charset="0"/>
              </a:rPr>
            </a:br>
            <a:r>
              <a:rPr lang="en-IN" b="0" i="0" u="none" strike="noStrike" dirty="0">
                <a:solidFill>
                  <a:srgbClr val="000000"/>
                </a:solidFill>
                <a:effectLst/>
                <a:latin typeface="Segoe UI" panose="020B0502040204020203" pitchFamily="34" charset="0"/>
              </a:rPr>
              <a:t/>
            </a:r>
            <a:br>
              <a:rPr lang="en-IN" b="0" i="0" u="none" strike="noStrike" dirty="0">
                <a:solidFill>
                  <a:srgbClr val="000000"/>
                </a:solidFill>
                <a:effectLst/>
                <a:latin typeface="Segoe UI" panose="020B0502040204020203" pitchFamily="34" charset="0"/>
              </a:rPr>
            </a:br>
            <a:endParaRPr lang="en-US" dirty="0"/>
          </a:p>
        </p:txBody>
      </p:sp>
      <p:sp>
        <p:nvSpPr>
          <p:cNvPr id="3" name="Text Placeholder 2">
            <a:extLst>
              <a:ext uri="{FF2B5EF4-FFF2-40B4-BE49-F238E27FC236}">
                <a16:creationId xmlns="" xmlns:a16="http://schemas.microsoft.com/office/drawing/2014/main" id="{8BE67536-5B94-2FDD-020D-E0DC30F4293C}"/>
              </a:ext>
            </a:extLst>
          </p:cNvPr>
          <p:cNvSpPr>
            <a:spLocks noGrp="1"/>
          </p:cNvSpPr>
          <p:nvPr>
            <p:ph type="body" idx="1"/>
          </p:nvPr>
        </p:nvSpPr>
        <p:spPr>
          <a:xfrm>
            <a:off x="301214" y="1417638"/>
            <a:ext cx="8385586" cy="5047708"/>
          </a:xfrm>
        </p:spPr>
        <p:txBody>
          <a:bodyPr>
            <a:normAutofit fontScale="92500"/>
          </a:bodyPr>
          <a:lstStyle/>
          <a:p>
            <a:pPr marL="114300" indent="0" algn="just">
              <a:lnSpc>
                <a:spcPct val="150000"/>
              </a:lnSpc>
              <a:buNone/>
            </a:pPr>
            <a:endParaRPr lang="en-IN" sz="1800" b="1" dirty="0">
              <a:latin typeface="Times New Roman" panose="02020603050405020304" pitchFamily="18" charset="0"/>
              <a:cs typeface="Times New Roman" panose="02020603050405020304" pitchFamily="18" charset="0"/>
            </a:endParaRPr>
          </a:p>
          <a:p>
            <a:pPr marL="114300" indent="0" algn="just">
              <a:lnSpc>
                <a:spcPct val="150000"/>
              </a:lnSpc>
              <a:buNone/>
            </a:pPr>
            <a:endParaRPr lang="en-IN" sz="1800" b="1" dirty="0">
              <a:latin typeface="Times New Roman" panose="02020603050405020304" pitchFamily="18" charset="0"/>
              <a:cs typeface="Times New Roman" panose="02020603050405020304" pitchFamily="18" charset="0"/>
            </a:endParaRPr>
          </a:p>
          <a:p>
            <a:pPr marL="114300" indent="0" algn="just">
              <a:lnSpc>
                <a:spcPct val="150000"/>
              </a:lnSpc>
              <a:buNone/>
            </a:pPr>
            <a:r>
              <a:rPr lang="en-IN" sz="1800" b="1" dirty="0">
                <a:latin typeface="Times New Roman" panose="02020603050405020304" pitchFamily="18" charset="0"/>
                <a:cs typeface="Times New Roman" panose="02020603050405020304" pitchFamily="18" charset="0"/>
              </a:rPr>
              <a:t> Algorithm</a:t>
            </a:r>
            <a:endParaRPr lang="en-IN" sz="1600" b="1" dirty="0">
              <a:latin typeface="Times New Roman" panose="02020603050405020304" pitchFamily="18" charset="0"/>
              <a:cs typeface="Times New Roman" panose="02020603050405020304" pitchFamily="18" charset="0"/>
            </a:endParaRPr>
          </a:p>
          <a:p>
            <a:pPr>
              <a:lnSpc>
                <a:spcPct val="150000"/>
              </a:lnSpc>
              <a:buFont typeface="+mj-lt"/>
              <a:buAutoNum type="arabicPeriod"/>
            </a:pPr>
            <a:r>
              <a:rPr lang="en-IN" sz="1600" b="1" dirty="0">
                <a:latin typeface="Times New Roman" panose="02020603050405020304" pitchFamily="18" charset="0"/>
                <a:cs typeface="Times New Roman" panose="02020603050405020304" pitchFamily="18" charset="0"/>
              </a:rPr>
              <a:t>Initialize DBSCAN</a:t>
            </a:r>
            <a:r>
              <a:rPr lang="en-IN" sz="1600" dirty="0">
                <a:latin typeface="Times New Roman" panose="02020603050405020304" pitchFamily="18" charset="0"/>
                <a:cs typeface="Times New Roman" panose="02020603050405020304" pitchFamily="18" charset="0"/>
              </a:rPr>
              <a:t>: Set parameters eps (maximum distance between points) and </a:t>
            </a:r>
            <a:r>
              <a:rPr lang="en-IN" sz="1600" dirty="0" err="1">
                <a:latin typeface="Times New Roman" panose="02020603050405020304" pitchFamily="18" charset="0"/>
                <a:cs typeface="Times New Roman" panose="02020603050405020304" pitchFamily="18" charset="0"/>
              </a:rPr>
              <a:t>min_samples</a:t>
            </a:r>
            <a:r>
              <a:rPr lang="en-IN" sz="1600" dirty="0">
                <a:latin typeface="Times New Roman" panose="02020603050405020304" pitchFamily="18" charset="0"/>
                <a:cs typeface="Times New Roman" panose="02020603050405020304" pitchFamily="18" charset="0"/>
              </a:rPr>
              <a:t> (minimum points to form a cluster).</a:t>
            </a:r>
          </a:p>
          <a:p>
            <a:pPr>
              <a:lnSpc>
                <a:spcPct val="150000"/>
              </a:lnSpc>
              <a:buFont typeface="+mj-lt"/>
              <a:buAutoNum type="arabicPeriod"/>
            </a:pPr>
            <a:r>
              <a:rPr lang="en-IN" sz="1600" b="1" dirty="0">
                <a:latin typeface="Times New Roman" panose="02020603050405020304" pitchFamily="18" charset="0"/>
                <a:cs typeface="Times New Roman" panose="02020603050405020304" pitchFamily="18" charset="0"/>
              </a:rPr>
              <a:t>Fit and predict</a:t>
            </a:r>
            <a:r>
              <a:rPr lang="en-IN" sz="1600" dirty="0">
                <a:latin typeface="Times New Roman" panose="02020603050405020304" pitchFamily="18" charset="0"/>
                <a:cs typeface="Times New Roman" panose="02020603050405020304" pitchFamily="18" charset="0"/>
              </a:rPr>
              <a:t>: Apply DBSCAN to </a:t>
            </a:r>
            <a:r>
              <a:rPr lang="en-IN" sz="1600" dirty="0" err="1">
                <a:latin typeface="Times New Roman" panose="02020603050405020304" pitchFamily="18" charset="0"/>
                <a:cs typeface="Times New Roman" panose="02020603050405020304" pitchFamily="18" charset="0"/>
              </a:rPr>
              <a:t>scaled_data</a:t>
            </a:r>
            <a:r>
              <a:rPr lang="en-IN" sz="1600" dirty="0">
                <a:latin typeface="Times New Roman" panose="02020603050405020304" pitchFamily="18" charset="0"/>
                <a:cs typeface="Times New Roman" panose="02020603050405020304" pitchFamily="18" charset="0"/>
              </a:rPr>
              <a:t> to assign cluster labels, where -1 represents outliers.</a:t>
            </a:r>
          </a:p>
          <a:p>
            <a:pPr>
              <a:lnSpc>
                <a:spcPct val="150000"/>
              </a:lnSpc>
              <a:buFont typeface="+mj-lt"/>
              <a:buAutoNum type="arabicPeriod"/>
            </a:pPr>
            <a:r>
              <a:rPr lang="en-IN" sz="1600" b="1" dirty="0">
                <a:latin typeface="Times New Roman" panose="02020603050405020304" pitchFamily="18" charset="0"/>
                <a:cs typeface="Times New Roman" panose="02020603050405020304" pitchFamily="18" charset="0"/>
              </a:rPr>
              <a:t>Assign cluster labels</a:t>
            </a:r>
            <a:r>
              <a:rPr lang="en-IN" sz="1600" dirty="0">
                <a:latin typeface="Times New Roman" panose="02020603050405020304" pitchFamily="18" charset="0"/>
                <a:cs typeface="Times New Roman" panose="02020603050405020304" pitchFamily="18" charset="0"/>
              </a:rPr>
              <a:t>: Store the cluster labels in the original dataset.</a:t>
            </a:r>
          </a:p>
          <a:p>
            <a:pPr>
              <a:lnSpc>
                <a:spcPct val="150000"/>
              </a:lnSpc>
              <a:buFont typeface="+mj-lt"/>
              <a:buAutoNum type="arabicPeriod"/>
            </a:pPr>
            <a:r>
              <a:rPr lang="en-IN" sz="1600" b="1" dirty="0">
                <a:latin typeface="Times New Roman" panose="02020603050405020304" pitchFamily="18" charset="0"/>
                <a:cs typeface="Times New Roman" panose="02020603050405020304" pitchFamily="18" charset="0"/>
              </a:rPr>
              <a:t>Check cluster count</a:t>
            </a:r>
            <a:r>
              <a:rPr lang="en-IN" sz="1600" dirty="0">
                <a:latin typeface="Times New Roman" panose="02020603050405020304" pitchFamily="18" charset="0"/>
                <a:cs typeface="Times New Roman" panose="02020603050405020304" pitchFamily="18" charset="0"/>
              </a:rPr>
              <a:t>: Ensure multiple clusters are formed (i.e., more than one unique label).</a:t>
            </a:r>
          </a:p>
          <a:p>
            <a:pPr>
              <a:lnSpc>
                <a:spcPct val="150000"/>
              </a:lnSpc>
              <a:buFont typeface="+mj-lt"/>
              <a:buAutoNum type="arabicPeriod"/>
            </a:pPr>
            <a:r>
              <a:rPr lang="en-IN" sz="1600" b="1" dirty="0">
                <a:latin typeface="Times New Roman" panose="02020603050405020304" pitchFamily="18" charset="0"/>
                <a:cs typeface="Times New Roman" panose="02020603050405020304" pitchFamily="18" charset="0"/>
              </a:rPr>
              <a:t>Calculate silhouette score</a:t>
            </a:r>
            <a:r>
              <a:rPr lang="en-IN" sz="1600" dirty="0">
                <a:latin typeface="Times New Roman" panose="02020603050405020304" pitchFamily="18" charset="0"/>
                <a:cs typeface="Times New Roman" panose="02020603050405020304" pitchFamily="18" charset="0"/>
              </a:rPr>
              <a:t>: Compute silhouette score to evaluate clustering quality (if there are multiple clusters).</a:t>
            </a:r>
          </a:p>
          <a:p>
            <a:pPr>
              <a:lnSpc>
                <a:spcPct val="150000"/>
              </a:lnSpc>
              <a:buFont typeface="+mj-lt"/>
              <a:buAutoNum type="arabicPeriod"/>
            </a:pPr>
            <a:r>
              <a:rPr lang="en-IN" sz="1600" b="1" dirty="0">
                <a:latin typeface="Times New Roman" panose="02020603050405020304" pitchFamily="18" charset="0"/>
                <a:cs typeface="Times New Roman" panose="02020603050405020304" pitchFamily="18" charset="0"/>
              </a:rPr>
              <a:t>Handle outliers</a:t>
            </a:r>
            <a:r>
              <a:rPr lang="en-IN" sz="1600" dirty="0">
                <a:latin typeface="Times New Roman" panose="02020603050405020304" pitchFamily="18" charset="0"/>
                <a:cs typeface="Times New Roman" panose="02020603050405020304" pitchFamily="18" charset="0"/>
              </a:rPr>
              <a:t>: If only one cluster or all points are outliers, the silhouette score is set as "N/A."</a:t>
            </a:r>
          </a:p>
          <a:p>
            <a:pPr marL="1028700" lvl="2" indent="0">
              <a:lnSpc>
                <a:spcPct val="150000"/>
              </a:lnSpc>
              <a:buNone/>
            </a:pPr>
            <a:endParaRPr lang="en-IN" sz="1200" dirty="0">
              <a:latin typeface="Times New Roman" panose="02020603050405020304" pitchFamily="18" charset="0"/>
              <a:cs typeface="Times New Roman" panose="02020603050405020304" pitchFamily="18" charset="0"/>
            </a:endParaRPr>
          </a:p>
        </p:txBody>
      </p:sp>
      <p:sp>
        <p:nvSpPr>
          <p:cNvPr id="4" name="Date Placeholder 3">
            <a:extLst>
              <a:ext uri="{FF2B5EF4-FFF2-40B4-BE49-F238E27FC236}">
                <a16:creationId xmlns="" xmlns:a16="http://schemas.microsoft.com/office/drawing/2014/main" id="{579E6A7F-32AF-A557-FBDE-7FCA4AF8252F}"/>
              </a:ext>
            </a:extLst>
          </p:cNvPr>
          <p:cNvSpPr>
            <a:spLocks noGrp="1"/>
          </p:cNvSpPr>
          <p:nvPr>
            <p:ph type="dt" idx="10"/>
          </p:nvPr>
        </p:nvSpPr>
        <p:spPr/>
        <p:txBody>
          <a:bodyPr/>
          <a:lstStyle/>
          <a:p>
            <a:r>
              <a:rPr lang="en-US"/>
              <a:t>31/08/2024</a:t>
            </a:r>
          </a:p>
        </p:txBody>
      </p:sp>
      <p:pic>
        <p:nvPicPr>
          <p:cNvPr id="5" name="Google Shape;107;p5">
            <a:extLst>
              <a:ext uri="{FF2B5EF4-FFF2-40B4-BE49-F238E27FC236}">
                <a16:creationId xmlns="" xmlns:a16="http://schemas.microsoft.com/office/drawing/2014/main" id="{D8537641-2E3E-5203-D638-DB66CE88B6C5}"/>
              </a:ext>
            </a:extLst>
          </p:cNvPr>
          <p:cNvPicPr preferRelativeResize="0"/>
          <p:nvPr/>
        </p:nvPicPr>
        <p:blipFill rotWithShape="1">
          <a:blip r:embed="rId2">
            <a:alphaModFix/>
          </a:blip>
          <a:srcRect/>
          <a:stretch/>
        </p:blipFill>
        <p:spPr>
          <a:xfrm>
            <a:off x="200735" y="298003"/>
            <a:ext cx="2237740" cy="755015"/>
          </a:xfrm>
          <a:prstGeom prst="rect">
            <a:avLst/>
          </a:prstGeom>
          <a:noFill/>
          <a:ln>
            <a:noFill/>
          </a:ln>
        </p:spPr>
      </p:pic>
    </p:spTree>
    <p:extLst>
      <p:ext uri="{BB962C8B-B14F-4D97-AF65-F5344CB8AC3E}">
        <p14:creationId xmlns:p14="http://schemas.microsoft.com/office/powerpoint/2010/main" val="32525565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6520D34C-5F3D-3630-B157-68F0212CF127}"/>
            </a:ext>
          </a:extLst>
        </p:cNvPr>
        <p:cNvGrpSpPr/>
        <p:nvPr/>
      </p:nvGrpSpPr>
      <p:grpSpPr>
        <a:xfrm>
          <a:off x="0" y="0"/>
          <a:ext cx="0" cy="0"/>
          <a:chOff x="0" y="0"/>
          <a:chExt cx="0" cy="0"/>
        </a:xfrm>
      </p:grpSpPr>
      <p:sp>
        <p:nvSpPr>
          <p:cNvPr id="2" name="Title 1">
            <a:extLst>
              <a:ext uri="{FF2B5EF4-FFF2-40B4-BE49-F238E27FC236}">
                <a16:creationId xmlns="" xmlns:a16="http://schemas.microsoft.com/office/drawing/2014/main" id="{B865FEFB-6ABF-21C4-2EBA-031F8B3453C1}"/>
              </a:ext>
            </a:extLst>
          </p:cNvPr>
          <p:cNvSpPr>
            <a:spLocks noGrp="1"/>
          </p:cNvSpPr>
          <p:nvPr>
            <p:ph type="title"/>
          </p:nvPr>
        </p:nvSpPr>
        <p:spPr>
          <a:xfrm>
            <a:off x="564777" y="243148"/>
            <a:ext cx="8229600" cy="45719"/>
          </a:xfrm>
        </p:spPr>
        <p:txBody>
          <a:bodyPr>
            <a:normAutofit fontScale="90000"/>
          </a:bodyPr>
          <a:lstStyle/>
          <a:p>
            <a:endParaRPr lang="en-US" dirty="0"/>
          </a:p>
        </p:txBody>
      </p:sp>
      <p:sp>
        <p:nvSpPr>
          <p:cNvPr id="3" name="Text Placeholder 2">
            <a:extLst>
              <a:ext uri="{FF2B5EF4-FFF2-40B4-BE49-F238E27FC236}">
                <a16:creationId xmlns="" xmlns:a16="http://schemas.microsoft.com/office/drawing/2014/main" id="{63EF144F-64B9-7364-EE75-8E2437AF87FC}"/>
              </a:ext>
            </a:extLst>
          </p:cNvPr>
          <p:cNvSpPr>
            <a:spLocks noGrp="1"/>
          </p:cNvSpPr>
          <p:nvPr>
            <p:ph type="body" idx="1"/>
          </p:nvPr>
        </p:nvSpPr>
        <p:spPr>
          <a:xfrm>
            <a:off x="457200" y="473336"/>
            <a:ext cx="3985708" cy="5837295"/>
          </a:xfrm>
        </p:spPr>
        <p:txBody>
          <a:bodyPr>
            <a:normAutofit fontScale="25000" lnSpcReduction="20000"/>
          </a:bodyPr>
          <a:lstStyle/>
          <a:p>
            <a:pPr marL="114300" indent="0">
              <a:buNone/>
            </a:pPr>
            <a:endParaRPr lang="en-US" sz="8000" b="1" dirty="0">
              <a:latin typeface="Times New Roman" panose="02020603050405020304" pitchFamily="18" charset="0"/>
              <a:cs typeface="Times New Roman" panose="02020603050405020304" pitchFamily="18" charset="0"/>
            </a:endParaRPr>
          </a:p>
          <a:p>
            <a:pPr marL="114300" indent="0">
              <a:buNone/>
            </a:pPr>
            <a:endParaRPr lang="en-US" sz="8000" b="1" dirty="0">
              <a:latin typeface="Times New Roman" panose="02020603050405020304" pitchFamily="18" charset="0"/>
              <a:cs typeface="Times New Roman" panose="02020603050405020304" pitchFamily="18" charset="0"/>
            </a:endParaRPr>
          </a:p>
          <a:p>
            <a:pPr marL="114300" indent="0">
              <a:buNone/>
            </a:pPr>
            <a:r>
              <a:rPr lang="en-US" sz="8000" b="1" dirty="0">
                <a:latin typeface="Times New Roman" panose="02020603050405020304" pitchFamily="18" charset="0"/>
                <a:cs typeface="Times New Roman" panose="02020603050405020304" pitchFamily="18" charset="0"/>
              </a:rPr>
              <a:t>Code:-</a:t>
            </a:r>
          </a:p>
          <a:p>
            <a:pPr marL="114300" indent="0">
              <a:buNone/>
            </a:pPr>
            <a:r>
              <a:rPr lang="en-US" sz="5600" dirty="0">
                <a:latin typeface="Times New Roman" panose="02020603050405020304" pitchFamily="18" charset="0"/>
                <a:cs typeface="Times New Roman" panose="02020603050405020304" pitchFamily="18" charset="0"/>
              </a:rPr>
              <a:t/>
            </a:r>
            <a:br>
              <a:rPr lang="en-US" sz="5600" dirty="0">
                <a:latin typeface="Times New Roman" panose="02020603050405020304" pitchFamily="18" charset="0"/>
                <a:cs typeface="Times New Roman" panose="02020603050405020304" pitchFamily="18" charset="0"/>
              </a:rPr>
            </a:br>
            <a:r>
              <a:rPr lang="en-US" sz="5600" dirty="0">
                <a:latin typeface="Times New Roman" panose="02020603050405020304" pitchFamily="18" charset="0"/>
                <a:cs typeface="Times New Roman" panose="02020603050405020304" pitchFamily="18" charset="0"/>
              </a:rPr>
              <a:t>import pandas as pd</a:t>
            </a:r>
          </a:p>
          <a:p>
            <a:pPr marL="114300" indent="0">
              <a:buNone/>
            </a:pPr>
            <a:r>
              <a:rPr lang="en-US" sz="5600" dirty="0">
                <a:latin typeface="Times New Roman" panose="02020603050405020304" pitchFamily="18" charset="0"/>
                <a:cs typeface="Times New Roman" panose="02020603050405020304" pitchFamily="18" charset="0"/>
              </a:rPr>
              <a:t>import </a:t>
            </a:r>
            <a:r>
              <a:rPr lang="en-US" sz="5600" dirty="0" err="1">
                <a:latin typeface="Times New Roman" panose="02020603050405020304" pitchFamily="18" charset="0"/>
                <a:cs typeface="Times New Roman" panose="02020603050405020304" pitchFamily="18" charset="0"/>
              </a:rPr>
              <a:t>matplotlib.pyplot</a:t>
            </a:r>
            <a:r>
              <a:rPr lang="en-US" sz="5600" dirty="0">
                <a:latin typeface="Times New Roman" panose="02020603050405020304" pitchFamily="18" charset="0"/>
                <a:cs typeface="Times New Roman" panose="02020603050405020304" pitchFamily="18" charset="0"/>
              </a:rPr>
              <a:t> as </a:t>
            </a:r>
            <a:r>
              <a:rPr lang="en-US" sz="5600" dirty="0" err="1">
                <a:latin typeface="Times New Roman" panose="02020603050405020304" pitchFamily="18" charset="0"/>
                <a:cs typeface="Times New Roman" panose="02020603050405020304" pitchFamily="18" charset="0"/>
              </a:rPr>
              <a:t>plt</a:t>
            </a:r>
            <a:endParaRPr lang="en-US" sz="5600" dirty="0">
              <a:latin typeface="Times New Roman" panose="02020603050405020304" pitchFamily="18" charset="0"/>
              <a:cs typeface="Times New Roman" panose="02020603050405020304" pitchFamily="18" charset="0"/>
            </a:endParaRPr>
          </a:p>
          <a:p>
            <a:pPr marL="114300" indent="0">
              <a:buNone/>
            </a:pPr>
            <a:r>
              <a:rPr lang="en-US" sz="5600" dirty="0">
                <a:latin typeface="Times New Roman" panose="02020603050405020304" pitchFamily="18" charset="0"/>
                <a:cs typeface="Times New Roman" panose="02020603050405020304" pitchFamily="18" charset="0"/>
              </a:rPr>
              <a:t>from </a:t>
            </a:r>
            <a:r>
              <a:rPr lang="en-US" sz="5600" dirty="0" err="1">
                <a:latin typeface="Times New Roman" panose="02020603050405020304" pitchFamily="18" charset="0"/>
                <a:cs typeface="Times New Roman" panose="02020603050405020304" pitchFamily="18" charset="0"/>
              </a:rPr>
              <a:t>sklearn.preprocessing</a:t>
            </a:r>
            <a:r>
              <a:rPr lang="en-US" sz="5600" dirty="0">
                <a:latin typeface="Times New Roman" panose="02020603050405020304" pitchFamily="18" charset="0"/>
                <a:cs typeface="Times New Roman" panose="02020603050405020304" pitchFamily="18" charset="0"/>
              </a:rPr>
              <a:t> import </a:t>
            </a:r>
            <a:r>
              <a:rPr lang="en-US" sz="5600" dirty="0" err="1">
                <a:latin typeface="Times New Roman" panose="02020603050405020304" pitchFamily="18" charset="0"/>
                <a:cs typeface="Times New Roman" panose="02020603050405020304" pitchFamily="18" charset="0"/>
              </a:rPr>
              <a:t>StandardScaler</a:t>
            </a:r>
            <a:endParaRPr lang="en-US" sz="5600" dirty="0">
              <a:latin typeface="Times New Roman" panose="02020603050405020304" pitchFamily="18" charset="0"/>
              <a:cs typeface="Times New Roman" panose="02020603050405020304" pitchFamily="18" charset="0"/>
            </a:endParaRPr>
          </a:p>
          <a:p>
            <a:pPr marL="114300" indent="0">
              <a:buNone/>
            </a:pPr>
            <a:r>
              <a:rPr lang="en-US" sz="5600" dirty="0">
                <a:latin typeface="Times New Roman" panose="02020603050405020304" pitchFamily="18" charset="0"/>
                <a:cs typeface="Times New Roman" panose="02020603050405020304" pitchFamily="18" charset="0"/>
              </a:rPr>
              <a:t>from </a:t>
            </a:r>
            <a:r>
              <a:rPr lang="en-US" sz="5600" dirty="0" err="1">
                <a:latin typeface="Times New Roman" panose="02020603050405020304" pitchFamily="18" charset="0"/>
                <a:cs typeface="Times New Roman" panose="02020603050405020304" pitchFamily="18" charset="0"/>
              </a:rPr>
              <a:t>sklearn.cluster</a:t>
            </a:r>
            <a:r>
              <a:rPr lang="en-US" sz="5600" dirty="0">
                <a:latin typeface="Times New Roman" panose="02020603050405020304" pitchFamily="18" charset="0"/>
                <a:cs typeface="Times New Roman" panose="02020603050405020304" pitchFamily="18" charset="0"/>
              </a:rPr>
              <a:t> import </a:t>
            </a:r>
            <a:r>
              <a:rPr lang="en-US" sz="5600" dirty="0" err="1">
                <a:latin typeface="Times New Roman" panose="02020603050405020304" pitchFamily="18" charset="0"/>
                <a:cs typeface="Times New Roman" panose="02020603050405020304" pitchFamily="18" charset="0"/>
              </a:rPr>
              <a:t>KMeans</a:t>
            </a:r>
            <a:r>
              <a:rPr lang="en-US" sz="5600" dirty="0">
                <a:latin typeface="Times New Roman" panose="02020603050405020304" pitchFamily="18" charset="0"/>
                <a:cs typeface="Times New Roman" panose="02020603050405020304" pitchFamily="18" charset="0"/>
              </a:rPr>
              <a:t>, DBSCAN</a:t>
            </a:r>
          </a:p>
          <a:p>
            <a:pPr marL="114300" indent="0">
              <a:buNone/>
            </a:pPr>
            <a:r>
              <a:rPr lang="en-US" sz="5600" dirty="0">
                <a:latin typeface="Times New Roman" panose="02020603050405020304" pitchFamily="18" charset="0"/>
                <a:cs typeface="Times New Roman" panose="02020603050405020304" pitchFamily="18" charset="0"/>
              </a:rPr>
              <a:t>from </a:t>
            </a:r>
            <a:r>
              <a:rPr lang="en-US" sz="5600" dirty="0" err="1">
                <a:latin typeface="Times New Roman" panose="02020603050405020304" pitchFamily="18" charset="0"/>
                <a:cs typeface="Times New Roman" panose="02020603050405020304" pitchFamily="18" charset="0"/>
              </a:rPr>
              <a:t>sklearn.mixture</a:t>
            </a:r>
            <a:r>
              <a:rPr lang="en-US" sz="5600" dirty="0">
                <a:latin typeface="Times New Roman" panose="02020603050405020304" pitchFamily="18" charset="0"/>
                <a:cs typeface="Times New Roman" panose="02020603050405020304" pitchFamily="18" charset="0"/>
              </a:rPr>
              <a:t> import </a:t>
            </a:r>
            <a:r>
              <a:rPr lang="en-US" sz="5600" dirty="0" err="1">
                <a:latin typeface="Times New Roman" panose="02020603050405020304" pitchFamily="18" charset="0"/>
                <a:cs typeface="Times New Roman" panose="02020603050405020304" pitchFamily="18" charset="0"/>
              </a:rPr>
              <a:t>GaussianMixture</a:t>
            </a:r>
            <a:endParaRPr lang="en-US" sz="5600" dirty="0">
              <a:latin typeface="Times New Roman" panose="02020603050405020304" pitchFamily="18" charset="0"/>
              <a:cs typeface="Times New Roman" panose="02020603050405020304" pitchFamily="18" charset="0"/>
            </a:endParaRPr>
          </a:p>
          <a:p>
            <a:pPr marL="114300" indent="0">
              <a:buNone/>
            </a:pPr>
            <a:r>
              <a:rPr lang="en-US" sz="5600" dirty="0">
                <a:latin typeface="Times New Roman" panose="02020603050405020304" pitchFamily="18" charset="0"/>
                <a:cs typeface="Times New Roman" panose="02020603050405020304" pitchFamily="18" charset="0"/>
              </a:rPr>
              <a:t>from </a:t>
            </a:r>
            <a:r>
              <a:rPr lang="en-US" sz="5600" dirty="0" err="1">
                <a:latin typeface="Times New Roman" panose="02020603050405020304" pitchFamily="18" charset="0"/>
                <a:cs typeface="Times New Roman" panose="02020603050405020304" pitchFamily="18" charset="0"/>
              </a:rPr>
              <a:t>sklearn.metrics</a:t>
            </a:r>
            <a:r>
              <a:rPr lang="en-US" sz="5600" dirty="0">
                <a:latin typeface="Times New Roman" panose="02020603050405020304" pitchFamily="18" charset="0"/>
                <a:cs typeface="Times New Roman" panose="02020603050405020304" pitchFamily="18" charset="0"/>
              </a:rPr>
              <a:t> import </a:t>
            </a:r>
            <a:r>
              <a:rPr lang="en-US" sz="5600" dirty="0" err="1">
                <a:latin typeface="Times New Roman" panose="02020603050405020304" pitchFamily="18" charset="0"/>
                <a:cs typeface="Times New Roman" panose="02020603050405020304" pitchFamily="18" charset="0"/>
              </a:rPr>
              <a:t>silhouette_score</a:t>
            </a:r>
            <a:endParaRPr lang="en-US" sz="5600" dirty="0">
              <a:latin typeface="Times New Roman" panose="02020603050405020304" pitchFamily="18" charset="0"/>
              <a:cs typeface="Times New Roman" panose="02020603050405020304" pitchFamily="18" charset="0"/>
            </a:endParaRPr>
          </a:p>
          <a:p>
            <a:pPr marL="114300" indent="0">
              <a:buNone/>
            </a:pPr>
            <a:endParaRPr lang="en-US" sz="5600" dirty="0">
              <a:latin typeface="Times New Roman" panose="02020603050405020304" pitchFamily="18" charset="0"/>
              <a:cs typeface="Times New Roman" panose="02020603050405020304" pitchFamily="18" charset="0"/>
            </a:endParaRPr>
          </a:p>
          <a:p>
            <a:pPr marL="114300" indent="0">
              <a:buNone/>
            </a:pPr>
            <a:r>
              <a:rPr lang="en-US" sz="5600" dirty="0">
                <a:latin typeface="Times New Roman" panose="02020603050405020304" pitchFamily="18" charset="0"/>
                <a:cs typeface="Times New Roman" panose="02020603050405020304" pitchFamily="18" charset="0"/>
              </a:rPr>
              <a:t># Load dataset (update the file path if necessary)</a:t>
            </a:r>
          </a:p>
          <a:p>
            <a:pPr marL="114300" indent="0">
              <a:buNone/>
            </a:pPr>
            <a:r>
              <a:rPr lang="en-US" sz="5600" dirty="0">
                <a:latin typeface="Times New Roman" panose="02020603050405020304" pitchFamily="18" charset="0"/>
                <a:cs typeface="Times New Roman" panose="02020603050405020304" pitchFamily="18" charset="0"/>
              </a:rPr>
              <a:t>data = </a:t>
            </a:r>
            <a:r>
              <a:rPr lang="en-US" sz="5600" dirty="0" err="1">
                <a:latin typeface="Times New Roman" panose="02020603050405020304" pitchFamily="18" charset="0"/>
                <a:cs typeface="Times New Roman" panose="02020603050405020304" pitchFamily="18" charset="0"/>
              </a:rPr>
              <a:t>pd.read_csv</a:t>
            </a:r>
            <a:r>
              <a:rPr lang="en-US" sz="5600" dirty="0">
                <a:latin typeface="Times New Roman" panose="02020603050405020304" pitchFamily="18" charset="0"/>
                <a:cs typeface="Times New Roman" panose="02020603050405020304" pitchFamily="18" charset="0"/>
              </a:rPr>
              <a:t>('</a:t>
            </a:r>
            <a:r>
              <a:rPr lang="en-US" sz="5600" dirty="0" err="1">
                <a:latin typeface="Times New Roman" panose="02020603050405020304" pitchFamily="18" charset="0"/>
                <a:cs typeface="Times New Roman" panose="02020603050405020304" pitchFamily="18" charset="0"/>
              </a:rPr>
              <a:t>customer_segmentation_data.csv</a:t>
            </a:r>
            <a:r>
              <a:rPr lang="en-US" sz="5600" dirty="0">
                <a:latin typeface="Times New Roman" panose="02020603050405020304" pitchFamily="18" charset="0"/>
                <a:cs typeface="Times New Roman" panose="02020603050405020304" pitchFamily="18" charset="0"/>
              </a:rPr>
              <a:t>')</a:t>
            </a:r>
          </a:p>
          <a:p>
            <a:pPr marL="114300" indent="0">
              <a:buNone/>
            </a:pPr>
            <a:endParaRPr lang="en-US" sz="5600" dirty="0">
              <a:latin typeface="Times New Roman" panose="02020603050405020304" pitchFamily="18" charset="0"/>
              <a:cs typeface="Times New Roman" panose="02020603050405020304" pitchFamily="18" charset="0"/>
            </a:endParaRPr>
          </a:p>
          <a:p>
            <a:pPr marL="114300" indent="0">
              <a:buNone/>
            </a:pPr>
            <a:r>
              <a:rPr lang="en-US" sz="5600" dirty="0">
                <a:latin typeface="Times New Roman" panose="02020603050405020304" pitchFamily="18" charset="0"/>
                <a:cs typeface="Times New Roman" panose="02020603050405020304" pitchFamily="18" charset="0"/>
              </a:rPr>
              <a:t># Selecting only numeric columns for clustering</a:t>
            </a:r>
          </a:p>
          <a:p>
            <a:pPr marL="114300" indent="0">
              <a:buNone/>
            </a:pPr>
            <a:r>
              <a:rPr lang="en-US" sz="5600" dirty="0" err="1">
                <a:latin typeface="Times New Roman" panose="02020603050405020304" pitchFamily="18" charset="0"/>
                <a:cs typeface="Times New Roman" panose="02020603050405020304" pitchFamily="18" charset="0"/>
              </a:rPr>
              <a:t>numeric_features</a:t>
            </a:r>
            <a:r>
              <a:rPr lang="en-US" sz="5600" dirty="0">
                <a:latin typeface="Times New Roman" panose="02020603050405020304" pitchFamily="18" charset="0"/>
                <a:cs typeface="Times New Roman" panose="02020603050405020304" pitchFamily="18" charset="0"/>
              </a:rPr>
              <a:t> = </a:t>
            </a:r>
            <a:r>
              <a:rPr lang="en-US" sz="5600" dirty="0" err="1">
                <a:latin typeface="Times New Roman" panose="02020603050405020304" pitchFamily="18" charset="0"/>
                <a:cs typeface="Times New Roman" panose="02020603050405020304" pitchFamily="18" charset="0"/>
              </a:rPr>
              <a:t>data.select_dtypes</a:t>
            </a:r>
            <a:r>
              <a:rPr lang="en-US" sz="5600" dirty="0">
                <a:latin typeface="Times New Roman" panose="02020603050405020304" pitchFamily="18" charset="0"/>
                <a:cs typeface="Times New Roman" panose="02020603050405020304" pitchFamily="18" charset="0"/>
              </a:rPr>
              <a:t>(include=['float64', 'int64'])</a:t>
            </a:r>
          </a:p>
          <a:p>
            <a:pPr marL="114300" indent="0">
              <a:buNone/>
            </a:pPr>
            <a:endParaRPr lang="en-US" sz="5600" dirty="0">
              <a:latin typeface="Times New Roman" panose="02020603050405020304" pitchFamily="18" charset="0"/>
              <a:cs typeface="Times New Roman" panose="02020603050405020304" pitchFamily="18" charset="0"/>
            </a:endParaRPr>
          </a:p>
          <a:p>
            <a:pPr marL="114300" indent="0">
              <a:buNone/>
            </a:pPr>
            <a:r>
              <a:rPr lang="en-US" sz="5600" dirty="0">
                <a:latin typeface="Times New Roman" panose="02020603050405020304" pitchFamily="18" charset="0"/>
                <a:cs typeface="Times New Roman" panose="02020603050405020304" pitchFamily="18" charset="0"/>
              </a:rPr>
              <a:t># Scale the numeric data</a:t>
            </a:r>
          </a:p>
          <a:p>
            <a:pPr marL="114300" indent="0" algn="just">
              <a:buNone/>
            </a:pPr>
            <a:r>
              <a:rPr lang="en-US" sz="5600" dirty="0">
                <a:latin typeface="Times New Roman" panose="02020603050405020304" pitchFamily="18" charset="0"/>
                <a:cs typeface="Times New Roman" panose="02020603050405020304" pitchFamily="18" charset="0"/>
              </a:rPr>
              <a:t>scaler = </a:t>
            </a:r>
            <a:r>
              <a:rPr lang="en-US" sz="5600" dirty="0" err="1">
                <a:latin typeface="Times New Roman" panose="02020603050405020304" pitchFamily="18" charset="0"/>
                <a:cs typeface="Times New Roman" panose="02020603050405020304" pitchFamily="18" charset="0"/>
              </a:rPr>
              <a:t>StandardScaler</a:t>
            </a:r>
            <a:r>
              <a:rPr lang="en-US" sz="5600" dirty="0">
                <a:latin typeface="Times New Roman" panose="02020603050405020304" pitchFamily="18" charset="0"/>
                <a:cs typeface="Times New Roman" panose="02020603050405020304" pitchFamily="18" charset="0"/>
              </a:rPr>
              <a:t>()</a:t>
            </a:r>
          </a:p>
          <a:p>
            <a:pPr marL="114300" indent="0">
              <a:buNone/>
            </a:pPr>
            <a:r>
              <a:rPr lang="en-US" sz="5600" dirty="0" err="1">
                <a:latin typeface="Times New Roman" panose="02020603050405020304" pitchFamily="18" charset="0"/>
                <a:cs typeface="Times New Roman" panose="02020603050405020304" pitchFamily="18" charset="0"/>
              </a:rPr>
              <a:t>scaled_data</a:t>
            </a:r>
            <a:r>
              <a:rPr lang="en-US" sz="5600" dirty="0">
                <a:latin typeface="Times New Roman" panose="02020603050405020304" pitchFamily="18" charset="0"/>
                <a:cs typeface="Times New Roman" panose="02020603050405020304" pitchFamily="18" charset="0"/>
              </a:rPr>
              <a:t> = </a:t>
            </a:r>
            <a:r>
              <a:rPr lang="en-US" sz="5600" dirty="0" err="1">
                <a:latin typeface="Times New Roman" panose="02020603050405020304" pitchFamily="18" charset="0"/>
                <a:cs typeface="Times New Roman" panose="02020603050405020304" pitchFamily="18" charset="0"/>
              </a:rPr>
              <a:t>scaler.fit_transform</a:t>
            </a:r>
            <a:r>
              <a:rPr lang="en-US" sz="5600" dirty="0">
                <a:latin typeface="Times New Roman" panose="02020603050405020304" pitchFamily="18" charset="0"/>
                <a:cs typeface="Times New Roman" panose="02020603050405020304" pitchFamily="18" charset="0"/>
              </a:rPr>
              <a:t>(</a:t>
            </a:r>
            <a:r>
              <a:rPr lang="en-US" sz="5600" dirty="0" err="1">
                <a:latin typeface="Times New Roman" panose="02020603050405020304" pitchFamily="18" charset="0"/>
                <a:cs typeface="Times New Roman" panose="02020603050405020304" pitchFamily="18" charset="0"/>
              </a:rPr>
              <a:t>numeric_features</a:t>
            </a:r>
            <a:r>
              <a:rPr lang="en-US" sz="5600" dirty="0">
                <a:latin typeface="Times New Roman" panose="02020603050405020304" pitchFamily="18" charset="0"/>
                <a:cs typeface="Times New Roman" panose="02020603050405020304" pitchFamily="18" charset="0"/>
              </a:rPr>
              <a:t>)</a:t>
            </a:r>
          </a:p>
          <a:p>
            <a:pPr marL="114300" indent="0">
              <a:buNone/>
            </a:pPr>
            <a:endParaRPr lang="en-US" sz="5600" dirty="0">
              <a:latin typeface="Times New Roman" panose="02020603050405020304" pitchFamily="18" charset="0"/>
              <a:cs typeface="Times New Roman" panose="02020603050405020304" pitchFamily="18" charset="0"/>
            </a:endParaRPr>
          </a:p>
          <a:p>
            <a:pPr marL="114300" indent="0">
              <a:buNone/>
            </a:pPr>
            <a:endParaRPr lang="en-US" sz="5600" dirty="0">
              <a:latin typeface="Times New Roman" panose="02020603050405020304" pitchFamily="18" charset="0"/>
              <a:cs typeface="Times New Roman" panose="02020603050405020304" pitchFamily="18" charset="0"/>
            </a:endParaRPr>
          </a:p>
        </p:txBody>
      </p:sp>
      <p:sp>
        <p:nvSpPr>
          <p:cNvPr id="4" name="Date Placeholder 3">
            <a:extLst>
              <a:ext uri="{FF2B5EF4-FFF2-40B4-BE49-F238E27FC236}">
                <a16:creationId xmlns="" xmlns:a16="http://schemas.microsoft.com/office/drawing/2014/main" id="{08B2D8EB-C06F-B146-0C20-8E8B701D7687}"/>
              </a:ext>
            </a:extLst>
          </p:cNvPr>
          <p:cNvSpPr>
            <a:spLocks noGrp="1"/>
          </p:cNvSpPr>
          <p:nvPr>
            <p:ph type="dt" idx="10"/>
          </p:nvPr>
        </p:nvSpPr>
        <p:spPr/>
        <p:txBody>
          <a:bodyPr/>
          <a:lstStyle/>
          <a:p>
            <a:r>
              <a:rPr lang="en-US"/>
              <a:t>31/08/2024</a:t>
            </a:r>
          </a:p>
        </p:txBody>
      </p:sp>
      <p:sp>
        <p:nvSpPr>
          <p:cNvPr id="5" name="TextBox 4">
            <a:extLst>
              <a:ext uri="{FF2B5EF4-FFF2-40B4-BE49-F238E27FC236}">
                <a16:creationId xmlns="" xmlns:a16="http://schemas.microsoft.com/office/drawing/2014/main" id="{C23B245C-E460-7596-B063-F769F1F05F60}"/>
              </a:ext>
            </a:extLst>
          </p:cNvPr>
          <p:cNvSpPr txBox="1"/>
          <p:nvPr/>
        </p:nvSpPr>
        <p:spPr>
          <a:xfrm>
            <a:off x="4571998" y="1151067"/>
            <a:ext cx="4464425" cy="4616648"/>
          </a:xfrm>
          <a:prstGeom prst="rect">
            <a:avLst/>
          </a:prstGeom>
          <a:noFill/>
        </p:spPr>
        <p:txBody>
          <a:bodyPr wrap="square" rtlCol="0">
            <a:spAutoFit/>
          </a:bodyPr>
          <a:lstStyle/>
          <a:p>
            <a:pPr marL="114300" indent="0">
              <a:buNone/>
            </a:pPr>
            <a:endParaRPr lang="en-US" sz="1400" dirty="0">
              <a:latin typeface="Times New Roman" panose="02020603050405020304" pitchFamily="18" charset="0"/>
              <a:cs typeface="Times New Roman" panose="02020603050405020304" pitchFamily="18" charset="0"/>
            </a:endParaRPr>
          </a:p>
          <a:p>
            <a:pPr marL="114300" indent="0">
              <a:buNone/>
            </a:pPr>
            <a:r>
              <a:rPr lang="en-US" sz="1400" dirty="0">
                <a:latin typeface="Times New Roman" panose="02020603050405020304" pitchFamily="18" charset="0"/>
                <a:cs typeface="Times New Roman" panose="02020603050405020304" pitchFamily="18" charset="0"/>
              </a:rPr>
              <a:t># Store silhouette scores for each clustering method</a:t>
            </a:r>
          </a:p>
          <a:p>
            <a:pPr marL="114300" indent="0">
              <a:buNone/>
            </a:pPr>
            <a:r>
              <a:rPr lang="en-US" sz="1400" dirty="0" err="1">
                <a:latin typeface="Times New Roman" panose="02020603050405020304" pitchFamily="18" charset="0"/>
                <a:cs typeface="Times New Roman" panose="02020603050405020304" pitchFamily="18" charset="0"/>
              </a:rPr>
              <a:t>silhouette_scores</a:t>
            </a:r>
            <a:r>
              <a:rPr lang="en-US" sz="1400" dirty="0">
                <a:latin typeface="Times New Roman" panose="02020603050405020304" pitchFamily="18" charset="0"/>
                <a:cs typeface="Times New Roman" panose="02020603050405020304" pitchFamily="18" charset="0"/>
              </a:rPr>
              <a:t> = {}</a:t>
            </a:r>
          </a:p>
          <a:p>
            <a:pPr marL="114300" indent="0">
              <a:buNone/>
            </a:pPr>
            <a:endParaRPr lang="en-US" dirty="0">
              <a:latin typeface="Times New Roman" panose="02020603050405020304" pitchFamily="18" charset="0"/>
              <a:cs typeface="Times New Roman" panose="02020603050405020304" pitchFamily="18" charset="0"/>
            </a:endParaRPr>
          </a:p>
          <a:p>
            <a:pPr marL="114300" indent="0">
              <a:buNone/>
            </a:pPr>
            <a:r>
              <a:rPr lang="en-US" dirty="0">
                <a:latin typeface="Times New Roman" panose="02020603050405020304" pitchFamily="18" charset="0"/>
                <a:cs typeface="Times New Roman" panose="02020603050405020304" pitchFamily="18" charset="0"/>
              </a:rPr>
              <a:t># DBSCAN Clustering</a:t>
            </a:r>
          </a:p>
          <a:p>
            <a:pPr marL="114300" indent="0">
              <a:buNone/>
            </a:pPr>
            <a:r>
              <a:rPr lang="en-US" dirty="0" err="1">
                <a:latin typeface="Times New Roman" panose="02020603050405020304" pitchFamily="18" charset="0"/>
                <a:cs typeface="Times New Roman" panose="02020603050405020304" pitchFamily="18" charset="0"/>
              </a:rPr>
              <a:t>dbscan</a:t>
            </a:r>
            <a:r>
              <a:rPr lang="en-US" dirty="0">
                <a:latin typeface="Times New Roman" panose="02020603050405020304" pitchFamily="18" charset="0"/>
                <a:cs typeface="Times New Roman" panose="02020603050405020304" pitchFamily="18" charset="0"/>
              </a:rPr>
              <a:t> = DBSCAN(eps=0.5, </a:t>
            </a:r>
            <a:r>
              <a:rPr lang="en-US" dirty="0" err="1">
                <a:latin typeface="Times New Roman" panose="02020603050405020304" pitchFamily="18" charset="0"/>
                <a:cs typeface="Times New Roman" panose="02020603050405020304" pitchFamily="18" charset="0"/>
              </a:rPr>
              <a:t>min_samples</a:t>
            </a:r>
            <a:r>
              <a:rPr lang="en-US" dirty="0">
                <a:latin typeface="Times New Roman" panose="02020603050405020304" pitchFamily="18" charset="0"/>
                <a:cs typeface="Times New Roman" panose="02020603050405020304" pitchFamily="18" charset="0"/>
              </a:rPr>
              <a:t>=5)</a:t>
            </a:r>
          </a:p>
          <a:p>
            <a:pPr marL="114300" indent="0">
              <a:buNone/>
            </a:pPr>
            <a:r>
              <a:rPr lang="en-US" dirty="0" err="1">
                <a:latin typeface="Times New Roman" panose="02020603050405020304" pitchFamily="18" charset="0"/>
                <a:cs typeface="Times New Roman" panose="02020603050405020304" pitchFamily="18" charset="0"/>
              </a:rPr>
              <a:t>dbscan_labels</a:t>
            </a:r>
            <a:r>
              <a:rPr lang="en-US" dirty="0">
                <a:latin typeface="Times New Roman" panose="02020603050405020304" pitchFamily="18" charset="0"/>
                <a:cs typeface="Times New Roman" panose="02020603050405020304" pitchFamily="18" charset="0"/>
              </a:rPr>
              <a:t> = </a:t>
            </a:r>
            <a:r>
              <a:rPr lang="en-US" dirty="0" err="1">
                <a:latin typeface="Times New Roman" panose="02020603050405020304" pitchFamily="18" charset="0"/>
                <a:cs typeface="Times New Roman" panose="02020603050405020304" pitchFamily="18" charset="0"/>
              </a:rPr>
              <a:t>dbscan.fit_predict</a:t>
            </a:r>
            <a:r>
              <a:rPr lang="en-US" dirty="0">
                <a:latin typeface="Times New Roman" panose="02020603050405020304" pitchFamily="18" charset="0"/>
                <a:cs typeface="Times New Roman" panose="02020603050405020304" pitchFamily="18" charset="0"/>
              </a:rPr>
              <a:t>(</a:t>
            </a:r>
            <a:r>
              <a:rPr lang="en-US" dirty="0" err="1">
                <a:latin typeface="Times New Roman" panose="02020603050405020304" pitchFamily="18" charset="0"/>
                <a:cs typeface="Times New Roman" panose="02020603050405020304" pitchFamily="18" charset="0"/>
              </a:rPr>
              <a:t>scaled_data</a:t>
            </a:r>
            <a:r>
              <a:rPr lang="en-US" dirty="0">
                <a:latin typeface="Times New Roman" panose="02020603050405020304" pitchFamily="18" charset="0"/>
                <a:cs typeface="Times New Roman" panose="02020603050405020304" pitchFamily="18" charset="0"/>
              </a:rPr>
              <a:t>)</a:t>
            </a:r>
          </a:p>
          <a:p>
            <a:pPr marL="114300" indent="0">
              <a:buNone/>
            </a:pPr>
            <a:r>
              <a:rPr lang="en-US" dirty="0">
                <a:latin typeface="Times New Roman" panose="02020603050405020304" pitchFamily="18" charset="0"/>
                <a:cs typeface="Times New Roman" panose="02020603050405020304" pitchFamily="18" charset="0"/>
              </a:rPr>
              <a:t>data['</a:t>
            </a:r>
            <a:r>
              <a:rPr lang="en-US" dirty="0" err="1">
                <a:latin typeface="Times New Roman" panose="02020603050405020304" pitchFamily="18" charset="0"/>
                <a:cs typeface="Times New Roman" panose="02020603050405020304" pitchFamily="18" charset="0"/>
              </a:rPr>
              <a:t>DBSCAN_Cluster</a:t>
            </a:r>
            <a:r>
              <a:rPr lang="en-US" dirty="0">
                <a:latin typeface="Times New Roman" panose="02020603050405020304" pitchFamily="18" charset="0"/>
                <a:cs typeface="Times New Roman" panose="02020603050405020304" pitchFamily="18" charset="0"/>
              </a:rPr>
              <a:t>'] = </a:t>
            </a:r>
            <a:r>
              <a:rPr lang="en-US" dirty="0" err="1">
                <a:latin typeface="Times New Roman" panose="02020603050405020304" pitchFamily="18" charset="0"/>
                <a:cs typeface="Times New Roman" panose="02020603050405020304" pitchFamily="18" charset="0"/>
              </a:rPr>
              <a:t>dbscan_labels</a:t>
            </a:r>
            <a:endParaRPr lang="en-US" dirty="0">
              <a:latin typeface="Times New Roman" panose="02020603050405020304" pitchFamily="18" charset="0"/>
              <a:cs typeface="Times New Roman" panose="02020603050405020304" pitchFamily="18" charset="0"/>
            </a:endParaRPr>
          </a:p>
          <a:p>
            <a:pPr marL="114300" indent="0">
              <a:buNone/>
            </a:pPr>
            <a:endParaRPr lang="en-US" dirty="0">
              <a:latin typeface="Times New Roman" panose="02020603050405020304" pitchFamily="18" charset="0"/>
              <a:cs typeface="Times New Roman" panose="02020603050405020304" pitchFamily="18" charset="0"/>
            </a:endParaRPr>
          </a:p>
          <a:p>
            <a:pPr marL="114300" indent="0">
              <a:buNone/>
            </a:pPr>
            <a:r>
              <a:rPr lang="en-US" dirty="0">
                <a:latin typeface="Times New Roman" panose="02020603050405020304" pitchFamily="18" charset="0"/>
                <a:cs typeface="Times New Roman" panose="02020603050405020304" pitchFamily="18" charset="0"/>
              </a:rPr>
              <a:t># Calculate Silhouette Score for DBSCAN (if not all labels are outliers)</a:t>
            </a:r>
          </a:p>
          <a:p>
            <a:pPr marL="114300" indent="0">
              <a:buNone/>
            </a:pPr>
            <a:r>
              <a:rPr lang="en-US" dirty="0">
                <a:latin typeface="Times New Roman" panose="02020603050405020304" pitchFamily="18" charset="0"/>
                <a:cs typeface="Times New Roman" panose="02020603050405020304" pitchFamily="18" charset="0"/>
              </a:rPr>
              <a:t>if </a:t>
            </a:r>
            <a:r>
              <a:rPr lang="en-US" dirty="0" err="1">
                <a:latin typeface="Times New Roman" panose="02020603050405020304" pitchFamily="18" charset="0"/>
                <a:cs typeface="Times New Roman" panose="02020603050405020304" pitchFamily="18" charset="0"/>
              </a:rPr>
              <a:t>len</a:t>
            </a:r>
            <a:r>
              <a:rPr lang="en-US" dirty="0">
                <a:latin typeface="Times New Roman" panose="02020603050405020304" pitchFamily="18" charset="0"/>
                <a:cs typeface="Times New Roman" panose="02020603050405020304" pitchFamily="18" charset="0"/>
              </a:rPr>
              <a:t>(set(</a:t>
            </a:r>
            <a:r>
              <a:rPr lang="en-US" dirty="0" err="1">
                <a:latin typeface="Times New Roman" panose="02020603050405020304" pitchFamily="18" charset="0"/>
                <a:cs typeface="Times New Roman" panose="02020603050405020304" pitchFamily="18" charset="0"/>
              </a:rPr>
              <a:t>dbscan_labels</a:t>
            </a:r>
            <a:r>
              <a:rPr lang="en-US" dirty="0">
                <a:latin typeface="Times New Roman" panose="02020603050405020304" pitchFamily="18" charset="0"/>
                <a:cs typeface="Times New Roman" panose="02020603050405020304" pitchFamily="18" charset="0"/>
              </a:rPr>
              <a:t>)) &gt; 1:  # Ensure there are multiple clusters</a:t>
            </a:r>
          </a:p>
          <a:p>
            <a:pPr marL="114300" indent="0">
              <a:buNone/>
            </a:pP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dbscan_silhouette</a:t>
            </a:r>
            <a:r>
              <a:rPr lang="en-US" dirty="0">
                <a:latin typeface="Times New Roman" panose="02020603050405020304" pitchFamily="18" charset="0"/>
                <a:cs typeface="Times New Roman" panose="02020603050405020304" pitchFamily="18" charset="0"/>
              </a:rPr>
              <a:t> = </a:t>
            </a:r>
            <a:r>
              <a:rPr lang="en-US" dirty="0" err="1">
                <a:latin typeface="Times New Roman" panose="02020603050405020304" pitchFamily="18" charset="0"/>
                <a:cs typeface="Times New Roman" panose="02020603050405020304" pitchFamily="18" charset="0"/>
              </a:rPr>
              <a:t>silhouette_score</a:t>
            </a:r>
            <a:r>
              <a:rPr lang="en-US" dirty="0">
                <a:latin typeface="Times New Roman" panose="02020603050405020304" pitchFamily="18" charset="0"/>
                <a:cs typeface="Times New Roman" panose="02020603050405020304" pitchFamily="18" charset="0"/>
              </a:rPr>
              <a:t>(</a:t>
            </a:r>
            <a:r>
              <a:rPr lang="en-US" dirty="0" err="1">
                <a:latin typeface="Times New Roman" panose="02020603050405020304" pitchFamily="18" charset="0"/>
                <a:cs typeface="Times New Roman" panose="02020603050405020304" pitchFamily="18" charset="0"/>
              </a:rPr>
              <a:t>scaled_data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dbscan_labels</a:t>
            </a:r>
            <a:r>
              <a:rPr lang="en-US" dirty="0">
                <a:latin typeface="Times New Roman" panose="02020603050405020304" pitchFamily="18" charset="0"/>
                <a:cs typeface="Times New Roman" panose="02020603050405020304" pitchFamily="18" charset="0"/>
              </a:rPr>
              <a:t>)</a:t>
            </a:r>
          </a:p>
          <a:p>
            <a:pPr marL="114300" indent="0">
              <a:buNone/>
            </a:pP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silhouette_scores</a:t>
            </a:r>
            <a:r>
              <a:rPr lang="en-US" dirty="0">
                <a:latin typeface="Times New Roman" panose="02020603050405020304" pitchFamily="18" charset="0"/>
                <a:cs typeface="Times New Roman" panose="02020603050405020304" pitchFamily="18" charset="0"/>
              </a:rPr>
              <a:t>['DBSCAN'] = </a:t>
            </a:r>
            <a:r>
              <a:rPr lang="en-US" dirty="0" err="1">
                <a:latin typeface="Times New Roman" panose="02020603050405020304" pitchFamily="18" charset="0"/>
                <a:cs typeface="Times New Roman" panose="02020603050405020304" pitchFamily="18" charset="0"/>
              </a:rPr>
              <a:t>dbscan_silhouette</a:t>
            </a:r>
            <a:endParaRPr lang="en-US" dirty="0">
              <a:latin typeface="Times New Roman" panose="02020603050405020304" pitchFamily="18" charset="0"/>
              <a:cs typeface="Times New Roman" panose="02020603050405020304" pitchFamily="18" charset="0"/>
            </a:endParaRPr>
          </a:p>
          <a:p>
            <a:pPr marL="114300" indent="0">
              <a:buNone/>
            </a:pPr>
            <a:r>
              <a:rPr lang="en-US" dirty="0">
                <a:latin typeface="Times New Roman" panose="02020603050405020304" pitchFamily="18" charset="0"/>
                <a:cs typeface="Times New Roman" panose="02020603050405020304" pitchFamily="18" charset="0"/>
              </a:rPr>
              <a:t>else:</a:t>
            </a:r>
          </a:p>
          <a:p>
            <a:pPr marL="114300" indent="0">
              <a:buNone/>
            </a:pP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dbscan_silhouette</a:t>
            </a:r>
            <a:r>
              <a:rPr lang="en-US" dirty="0">
                <a:latin typeface="Times New Roman" panose="02020603050405020304" pitchFamily="18" charset="0"/>
                <a:cs typeface="Times New Roman" panose="02020603050405020304" pitchFamily="18" charset="0"/>
              </a:rPr>
              <a:t> = "N/A (Only one cluster or all points are considered outliers)"</a:t>
            </a:r>
          </a:p>
          <a:p>
            <a:pPr marL="114300" indent="0">
              <a:buNone/>
            </a:pPr>
            <a:endParaRPr lang="en-US" dirty="0">
              <a:latin typeface="Times New Roman" panose="02020603050405020304" pitchFamily="18" charset="0"/>
              <a:cs typeface="Times New Roman" panose="02020603050405020304" pitchFamily="18" charset="0"/>
            </a:endParaRPr>
          </a:p>
          <a:p>
            <a:pPr marL="114300" indent="0">
              <a:buNone/>
            </a:pPr>
            <a:r>
              <a:rPr lang="en-US" dirty="0">
                <a:latin typeface="Times New Roman" panose="02020603050405020304" pitchFamily="18" charset="0"/>
                <a:cs typeface="Times New Roman" panose="02020603050405020304" pitchFamily="18" charset="0"/>
              </a:rPr>
              <a:t>print(</a:t>
            </a:r>
            <a:r>
              <a:rPr lang="en-US" dirty="0" err="1">
                <a:latin typeface="Times New Roman" panose="02020603050405020304" pitchFamily="18" charset="0"/>
                <a:cs typeface="Times New Roman" panose="02020603050405020304" pitchFamily="18" charset="0"/>
              </a:rPr>
              <a:t>f"DBSCAN</a:t>
            </a:r>
            <a:r>
              <a:rPr lang="en-US" dirty="0">
                <a:latin typeface="Times New Roman" panose="02020603050405020304" pitchFamily="18" charset="0"/>
                <a:cs typeface="Times New Roman" panose="02020603050405020304" pitchFamily="18" charset="0"/>
              </a:rPr>
              <a:t> Silhouette Score: {</a:t>
            </a:r>
            <a:r>
              <a:rPr lang="en-US" dirty="0" err="1">
                <a:latin typeface="Times New Roman" panose="02020603050405020304" pitchFamily="18" charset="0"/>
                <a:cs typeface="Times New Roman" panose="02020603050405020304" pitchFamily="18" charset="0"/>
              </a:rPr>
              <a:t>dbscan_silhouette</a:t>
            </a:r>
            <a:r>
              <a:rPr lang="en-US" dirty="0">
                <a:latin typeface="Times New Roman" panose="02020603050405020304" pitchFamily="18" charset="0"/>
                <a:cs typeface="Times New Roman" panose="02020603050405020304" pitchFamily="18" charset="0"/>
              </a:rPr>
              <a:t>}")</a:t>
            </a:r>
            <a:endParaRPr lang="en-US" dirty="0"/>
          </a:p>
        </p:txBody>
      </p:sp>
      <p:cxnSp>
        <p:nvCxnSpPr>
          <p:cNvPr id="10" name="Straight Connector 9">
            <a:extLst>
              <a:ext uri="{FF2B5EF4-FFF2-40B4-BE49-F238E27FC236}">
                <a16:creationId xmlns="" xmlns:a16="http://schemas.microsoft.com/office/drawing/2014/main" id="{D718DA3E-CD79-07C0-E492-8184B6892344}"/>
              </a:ext>
            </a:extLst>
          </p:cNvPr>
          <p:cNvCxnSpPr>
            <a:cxnSpLocks/>
          </p:cNvCxnSpPr>
          <p:nvPr/>
        </p:nvCxnSpPr>
        <p:spPr>
          <a:xfrm>
            <a:off x="4572000" y="0"/>
            <a:ext cx="0" cy="6858000"/>
          </a:xfrm>
          <a:prstGeom prst="line">
            <a:avLst/>
          </a:prstGeom>
        </p:spPr>
        <p:style>
          <a:lnRef idx="1">
            <a:schemeClr val="accent1"/>
          </a:lnRef>
          <a:fillRef idx="0">
            <a:schemeClr val="accent1"/>
          </a:fillRef>
          <a:effectRef idx="0">
            <a:schemeClr val="accent1"/>
          </a:effectRef>
          <a:fontRef idx="minor">
            <a:schemeClr val="tx1"/>
          </a:fontRef>
        </p:style>
      </p:cxnSp>
      <p:pic>
        <p:nvPicPr>
          <p:cNvPr id="13" name="Google Shape;107;p5">
            <a:extLst>
              <a:ext uri="{FF2B5EF4-FFF2-40B4-BE49-F238E27FC236}">
                <a16:creationId xmlns="" xmlns:a16="http://schemas.microsoft.com/office/drawing/2014/main" id="{53343E3E-1860-E9E5-BCB1-28E87DA23BCB}"/>
              </a:ext>
            </a:extLst>
          </p:cNvPr>
          <p:cNvPicPr preferRelativeResize="0"/>
          <p:nvPr/>
        </p:nvPicPr>
        <p:blipFill rotWithShape="1">
          <a:blip r:embed="rId2">
            <a:alphaModFix/>
          </a:blip>
          <a:srcRect/>
          <a:stretch/>
        </p:blipFill>
        <p:spPr>
          <a:xfrm>
            <a:off x="212314" y="50109"/>
            <a:ext cx="2237740" cy="755015"/>
          </a:xfrm>
          <a:prstGeom prst="rect">
            <a:avLst/>
          </a:prstGeom>
          <a:noFill/>
          <a:ln>
            <a:noFill/>
          </a:ln>
        </p:spPr>
      </p:pic>
    </p:spTree>
    <p:extLst>
      <p:ext uri="{BB962C8B-B14F-4D97-AF65-F5344CB8AC3E}">
        <p14:creationId xmlns:p14="http://schemas.microsoft.com/office/powerpoint/2010/main" val="28232957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2B619891-B261-745C-5D29-1CD24EB3BC34}"/>
            </a:ext>
          </a:extLst>
        </p:cNvPr>
        <p:cNvGrpSpPr/>
        <p:nvPr/>
      </p:nvGrpSpPr>
      <p:grpSpPr>
        <a:xfrm>
          <a:off x="0" y="0"/>
          <a:ext cx="0" cy="0"/>
          <a:chOff x="0" y="0"/>
          <a:chExt cx="0" cy="0"/>
        </a:xfrm>
      </p:grpSpPr>
      <p:sp>
        <p:nvSpPr>
          <p:cNvPr id="2" name="Title 1">
            <a:extLst>
              <a:ext uri="{FF2B5EF4-FFF2-40B4-BE49-F238E27FC236}">
                <a16:creationId xmlns="" xmlns:a16="http://schemas.microsoft.com/office/drawing/2014/main" id="{13966E72-46E8-949D-45DA-CBCF4BD13B4E}"/>
              </a:ext>
            </a:extLst>
          </p:cNvPr>
          <p:cNvSpPr>
            <a:spLocks noGrp="1"/>
          </p:cNvSpPr>
          <p:nvPr>
            <p:ph type="title"/>
          </p:nvPr>
        </p:nvSpPr>
        <p:spPr/>
        <p:txBody>
          <a:bodyPr/>
          <a:lstStyle/>
          <a:p>
            <a:endParaRPr lang="en-US" dirty="0"/>
          </a:p>
        </p:txBody>
      </p:sp>
      <p:sp>
        <p:nvSpPr>
          <p:cNvPr id="3" name="Text Placeholder 2">
            <a:extLst>
              <a:ext uri="{FF2B5EF4-FFF2-40B4-BE49-F238E27FC236}">
                <a16:creationId xmlns="" xmlns:a16="http://schemas.microsoft.com/office/drawing/2014/main" id="{E562B306-0563-0B79-4571-FE2106791B79}"/>
              </a:ext>
            </a:extLst>
          </p:cNvPr>
          <p:cNvSpPr>
            <a:spLocks noGrp="1"/>
          </p:cNvSpPr>
          <p:nvPr>
            <p:ph type="body" idx="1"/>
          </p:nvPr>
        </p:nvSpPr>
        <p:spPr>
          <a:xfrm>
            <a:off x="457200" y="882128"/>
            <a:ext cx="8229600" cy="5244036"/>
          </a:xfrm>
        </p:spPr>
        <p:txBody>
          <a:bodyPr>
            <a:normAutofit/>
          </a:bodyPr>
          <a:lstStyle/>
          <a:p>
            <a:pPr marL="114300" indent="0">
              <a:buNone/>
            </a:pPr>
            <a:r>
              <a:rPr lang="en-IN" sz="2400" dirty="0">
                <a:solidFill>
                  <a:schemeClr val="tx1"/>
                </a:solidFill>
                <a:latin typeface="Times New Roman" panose="02020603050405020304" pitchFamily="18" charset="0"/>
              </a:rPr>
              <a:t>                       </a:t>
            </a:r>
          </a:p>
          <a:p>
            <a:pPr marL="114300" indent="0">
              <a:buNone/>
            </a:pPr>
            <a:r>
              <a:rPr lang="en-IN" sz="2400" dirty="0">
                <a:solidFill>
                  <a:schemeClr val="tx1"/>
                </a:solidFill>
                <a:latin typeface="Times New Roman" panose="02020603050405020304" pitchFamily="18" charset="0"/>
              </a:rPr>
              <a:t> </a:t>
            </a:r>
          </a:p>
          <a:p>
            <a:pPr marL="114300" indent="0">
              <a:buNone/>
            </a:pPr>
            <a:r>
              <a:rPr lang="en-IN" sz="2400" dirty="0">
                <a:solidFill>
                  <a:schemeClr val="tx1"/>
                </a:solidFill>
                <a:latin typeface="Times New Roman" panose="02020603050405020304" pitchFamily="18" charset="0"/>
              </a:rPr>
              <a:t>Output</a:t>
            </a:r>
            <a:endParaRPr lang="en-US" sz="2400" dirty="0">
              <a:solidFill>
                <a:schemeClr val="tx1"/>
              </a:solidFill>
            </a:endParaRPr>
          </a:p>
        </p:txBody>
      </p:sp>
      <p:sp>
        <p:nvSpPr>
          <p:cNvPr id="4" name="Date Placeholder 3">
            <a:extLst>
              <a:ext uri="{FF2B5EF4-FFF2-40B4-BE49-F238E27FC236}">
                <a16:creationId xmlns="" xmlns:a16="http://schemas.microsoft.com/office/drawing/2014/main" id="{53F97008-299C-2AE3-8744-9DBE2FC2D2B7}"/>
              </a:ext>
            </a:extLst>
          </p:cNvPr>
          <p:cNvSpPr>
            <a:spLocks noGrp="1"/>
          </p:cNvSpPr>
          <p:nvPr>
            <p:ph type="dt" idx="10"/>
          </p:nvPr>
        </p:nvSpPr>
        <p:spPr/>
        <p:txBody>
          <a:bodyPr/>
          <a:lstStyle/>
          <a:p>
            <a:r>
              <a:rPr lang="en-US"/>
              <a:t>31/08/2024</a:t>
            </a:r>
          </a:p>
        </p:txBody>
      </p:sp>
      <p:pic>
        <p:nvPicPr>
          <p:cNvPr id="7" name="Google Shape;107;p5">
            <a:extLst>
              <a:ext uri="{FF2B5EF4-FFF2-40B4-BE49-F238E27FC236}">
                <a16:creationId xmlns="" xmlns:a16="http://schemas.microsoft.com/office/drawing/2014/main" id="{AEC63E57-5AE1-48A0-4B9A-215FB8D7F684}"/>
              </a:ext>
            </a:extLst>
          </p:cNvPr>
          <p:cNvPicPr preferRelativeResize="0"/>
          <p:nvPr/>
        </p:nvPicPr>
        <p:blipFill rotWithShape="1">
          <a:blip r:embed="rId2">
            <a:alphaModFix/>
          </a:blip>
          <a:srcRect/>
          <a:stretch/>
        </p:blipFill>
        <p:spPr>
          <a:xfrm>
            <a:off x="179220" y="219468"/>
            <a:ext cx="2237740" cy="755015"/>
          </a:xfrm>
          <a:prstGeom prst="rect">
            <a:avLst/>
          </a:prstGeom>
          <a:noFill/>
          <a:ln>
            <a:noFill/>
          </a:ln>
        </p:spPr>
      </p:pic>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05878" y="1867082"/>
            <a:ext cx="4898004" cy="48154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831534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F5E0DB15-7F25-73A0-EBA3-4453B072F5CA}"/>
            </a:ext>
          </a:extLst>
        </p:cNvPr>
        <p:cNvGrpSpPr/>
        <p:nvPr/>
      </p:nvGrpSpPr>
      <p:grpSpPr>
        <a:xfrm>
          <a:off x="0" y="0"/>
          <a:ext cx="0" cy="0"/>
          <a:chOff x="0" y="0"/>
          <a:chExt cx="0" cy="0"/>
        </a:xfrm>
      </p:grpSpPr>
      <p:sp>
        <p:nvSpPr>
          <p:cNvPr id="2" name="Title 1">
            <a:extLst>
              <a:ext uri="{FF2B5EF4-FFF2-40B4-BE49-F238E27FC236}">
                <a16:creationId xmlns="" xmlns:a16="http://schemas.microsoft.com/office/drawing/2014/main" id="{B58D6022-5166-D333-2F60-E8FACFAF824A}"/>
              </a:ext>
            </a:extLst>
          </p:cNvPr>
          <p:cNvSpPr>
            <a:spLocks noGrp="1"/>
          </p:cNvSpPr>
          <p:nvPr>
            <p:ph type="title"/>
          </p:nvPr>
        </p:nvSpPr>
        <p:spPr>
          <a:xfrm>
            <a:off x="-451821" y="274637"/>
            <a:ext cx="10036885" cy="1468101"/>
          </a:xfrm>
        </p:spPr>
        <p:txBody>
          <a:bodyPr>
            <a:normAutofit fontScale="90000"/>
          </a:bodyPr>
          <a:lstStyle/>
          <a:p>
            <a:r>
              <a:rPr lang="en-IN" sz="4400" b="0" i="0" u="none" strike="noStrike" dirty="0">
                <a:solidFill>
                  <a:srgbClr val="000000"/>
                </a:solidFill>
                <a:effectLst/>
                <a:latin typeface="Times New Roman" panose="02020603050405020304" pitchFamily="18" charset="0"/>
              </a:rPr>
              <a:t/>
            </a:r>
            <a:br>
              <a:rPr lang="en-IN" sz="4400" b="0" i="0" u="none" strike="noStrike" dirty="0">
                <a:solidFill>
                  <a:srgbClr val="000000"/>
                </a:solidFill>
                <a:effectLst/>
                <a:latin typeface="Times New Roman" panose="02020603050405020304" pitchFamily="18" charset="0"/>
              </a:rPr>
            </a:br>
            <a:r>
              <a:rPr lang="en-IN" sz="4400" b="0" i="0" u="none" strike="noStrike" dirty="0">
                <a:solidFill>
                  <a:srgbClr val="000000"/>
                </a:solidFill>
                <a:effectLst/>
                <a:latin typeface="Times New Roman" panose="02020603050405020304" pitchFamily="18" charset="0"/>
              </a:rPr>
              <a:t/>
            </a:r>
            <a:br>
              <a:rPr lang="en-IN" sz="4400" b="0" i="0" u="none" strike="noStrike" dirty="0">
                <a:solidFill>
                  <a:srgbClr val="000000"/>
                </a:solidFill>
                <a:effectLst/>
                <a:latin typeface="Times New Roman" panose="02020603050405020304" pitchFamily="18" charset="0"/>
              </a:rPr>
            </a:br>
            <a:r>
              <a:rPr lang="en-IN" sz="4400" b="0" i="0" u="none" strike="noStrike" dirty="0">
                <a:solidFill>
                  <a:srgbClr val="000000"/>
                </a:solidFill>
                <a:effectLst/>
                <a:latin typeface="Times New Roman" panose="02020603050405020304" pitchFamily="18" charset="0"/>
              </a:rPr>
              <a:t/>
            </a:r>
            <a:br>
              <a:rPr lang="en-IN" sz="4400" b="0" i="0" u="none" strike="noStrike" dirty="0">
                <a:solidFill>
                  <a:srgbClr val="000000"/>
                </a:solidFill>
                <a:effectLst/>
                <a:latin typeface="Times New Roman" panose="02020603050405020304" pitchFamily="18" charset="0"/>
              </a:rPr>
            </a:br>
            <a:r>
              <a:rPr lang="en-IN" sz="4400" b="0" i="0" u="none" strike="noStrike" dirty="0">
                <a:solidFill>
                  <a:srgbClr val="000000"/>
                </a:solidFill>
                <a:effectLst/>
                <a:latin typeface="Times New Roman" panose="02020603050405020304" pitchFamily="18" charset="0"/>
              </a:rPr>
              <a:t/>
            </a:r>
            <a:br>
              <a:rPr lang="en-IN" sz="4400" b="0" i="0" u="none" strike="noStrike" dirty="0">
                <a:solidFill>
                  <a:srgbClr val="000000"/>
                </a:solidFill>
                <a:effectLst/>
                <a:latin typeface="Times New Roman" panose="02020603050405020304" pitchFamily="18" charset="0"/>
              </a:rPr>
            </a:br>
            <a:r>
              <a:rPr lang="en-IN" dirty="0"/>
              <a:t>Gaussian Mixture Model </a:t>
            </a:r>
            <a:r>
              <a:rPr lang="en-IN" sz="4400" b="0" i="0" u="none" strike="noStrike" dirty="0">
                <a:solidFill>
                  <a:srgbClr val="000000"/>
                </a:solidFill>
                <a:effectLst/>
                <a:latin typeface="Times New Roman" panose="02020603050405020304" pitchFamily="18" charset="0"/>
              </a:rPr>
              <a:t>Clustering </a:t>
            </a:r>
            <a:br>
              <a:rPr lang="en-IN" sz="4400" b="0" i="0" u="none" strike="noStrike" dirty="0">
                <a:solidFill>
                  <a:srgbClr val="000000"/>
                </a:solidFill>
                <a:effectLst/>
                <a:latin typeface="Times New Roman" panose="02020603050405020304" pitchFamily="18" charset="0"/>
              </a:rPr>
            </a:br>
            <a:r>
              <a:rPr lang="en-IN" b="0" i="0" u="none" strike="noStrike" dirty="0">
                <a:solidFill>
                  <a:srgbClr val="000000"/>
                </a:solidFill>
                <a:effectLst/>
                <a:latin typeface="Segoe UI" panose="020B0502040204020203" pitchFamily="34" charset="0"/>
              </a:rPr>
              <a:t/>
            </a:r>
            <a:br>
              <a:rPr lang="en-IN" b="0" i="0" u="none" strike="noStrike" dirty="0">
                <a:solidFill>
                  <a:srgbClr val="000000"/>
                </a:solidFill>
                <a:effectLst/>
                <a:latin typeface="Segoe UI" panose="020B0502040204020203" pitchFamily="34" charset="0"/>
              </a:rPr>
            </a:br>
            <a:endParaRPr lang="en-US" dirty="0"/>
          </a:p>
        </p:txBody>
      </p:sp>
      <p:sp>
        <p:nvSpPr>
          <p:cNvPr id="3" name="Text Placeholder 2">
            <a:extLst>
              <a:ext uri="{FF2B5EF4-FFF2-40B4-BE49-F238E27FC236}">
                <a16:creationId xmlns="" xmlns:a16="http://schemas.microsoft.com/office/drawing/2014/main" id="{6D7CD659-6B2C-018E-930C-F0FEA7B6D37A}"/>
              </a:ext>
            </a:extLst>
          </p:cNvPr>
          <p:cNvSpPr>
            <a:spLocks noGrp="1"/>
          </p:cNvSpPr>
          <p:nvPr>
            <p:ph type="body" idx="1"/>
          </p:nvPr>
        </p:nvSpPr>
        <p:spPr>
          <a:xfrm>
            <a:off x="301214" y="1417638"/>
            <a:ext cx="8385586" cy="5047708"/>
          </a:xfrm>
        </p:spPr>
        <p:txBody>
          <a:bodyPr>
            <a:normAutofit/>
          </a:bodyPr>
          <a:lstStyle/>
          <a:p>
            <a:pPr marL="114300" indent="0" algn="just">
              <a:lnSpc>
                <a:spcPct val="150000"/>
              </a:lnSpc>
              <a:buNone/>
            </a:pPr>
            <a:endParaRPr lang="en-IN" sz="1800" b="1" dirty="0">
              <a:latin typeface="Times New Roman" panose="02020603050405020304" pitchFamily="18" charset="0"/>
              <a:cs typeface="Times New Roman" panose="02020603050405020304" pitchFamily="18" charset="0"/>
            </a:endParaRPr>
          </a:p>
          <a:p>
            <a:pPr marL="114300" indent="0" algn="just">
              <a:lnSpc>
                <a:spcPct val="150000"/>
              </a:lnSpc>
              <a:buNone/>
            </a:pPr>
            <a:endParaRPr lang="en-IN" sz="1800" b="1" dirty="0">
              <a:latin typeface="Times New Roman" panose="02020603050405020304" pitchFamily="18" charset="0"/>
              <a:cs typeface="Times New Roman" panose="02020603050405020304" pitchFamily="18" charset="0"/>
            </a:endParaRPr>
          </a:p>
          <a:p>
            <a:pPr marL="114300" indent="0" algn="just">
              <a:lnSpc>
                <a:spcPct val="150000"/>
              </a:lnSpc>
              <a:buNone/>
            </a:pPr>
            <a:r>
              <a:rPr lang="en-IN" sz="1800" b="1" dirty="0">
                <a:latin typeface="Times New Roman" panose="02020603050405020304" pitchFamily="18" charset="0"/>
                <a:cs typeface="Times New Roman" panose="02020603050405020304" pitchFamily="18" charset="0"/>
              </a:rPr>
              <a:t> Algorithm</a:t>
            </a:r>
            <a:endParaRPr lang="en-IN" sz="1600" b="1" dirty="0">
              <a:latin typeface="Times New Roman" panose="02020603050405020304" pitchFamily="18" charset="0"/>
              <a:cs typeface="Times New Roman" panose="02020603050405020304" pitchFamily="18" charset="0"/>
            </a:endParaRPr>
          </a:p>
          <a:p>
            <a:pPr>
              <a:lnSpc>
                <a:spcPct val="150000"/>
              </a:lnSpc>
              <a:buFont typeface="+mj-lt"/>
              <a:buAutoNum type="arabicPeriod"/>
            </a:pPr>
            <a:r>
              <a:rPr lang="en-IN" sz="1600" b="1" dirty="0">
                <a:latin typeface="Times New Roman" panose="02020603050405020304" pitchFamily="18" charset="0"/>
                <a:cs typeface="Times New Roman" panose="02020603050405020304" pitchFamily="18" charset="0"/>
              </a:rPr>
              <a:t>Initialize GMM</a:t>
            </a:r>
            <a:r>
              <a:rPr lang="en-IN" sz="1600" dirty="0">
                <a:latin typeface="Times New Roman" panose="02020603050405020304" pitchFamily="18" charset="0"/>
                <a:cs typeface="Times New Roman" panose="02020603050405020304" pitchFamily="18" charset="0"/>
              </a:rPr>
              <a:t>: Set the number of components (clusters) and a random state for reproducibility.</a:t>
            </a:r>
          </a:p>
          <a:p>
            <a:pPr>
              <a:lnSpc>
                <a:spcPct val="150000"/>
              </a:lnSpc>
              <a:buFont typeface="+mj-lt"/>
              <a:buAutoNum type="arabicPeriod"/>
            </a:pPr>
            <a:r>
              <a:rPr lang="en-IN" sz="1600" b="1" dirty="0">
                <a:latin typeface="Times New Roman" panose="02020603050405020304" pitchFamily="18" charset="0"/>
                <a:cs typeface="Times New Roman" panose="02020603050405020304" pitchFamily="18" charset="0"/>
              </a:rPr>
              <a:t>Fit and predict</a:t>
            </a:r>
            <a:r>
              <a:rPr lang="en-IN" sz="1600" dirty="0">
                <a:latin typeface="Times New Roman" panose="02020603050405020304" pitchFamily="18" charset="0"/>
                <a:cs typeface="Times New Roman" panose="02020603050405020304" pitchFamily="18" charset="0"/>
              </a:rPr>
              <a:t>: Apply the GMM to the </a:t>
            </a:r>
            <a:r>
              <a:rPr lang="en-IN" sz="1600" dirty="0" err="1">
                <a:latin typeface="Times New Roman" panose="02020603050405020304" pitchFamily="18" charset="0"/>
                <a:cs typeface="Times New Roman" panose="02020603050405020304" pitchFamily="18" charset="0"/>
              </a:rPr>
              <a:t>scaled_data</a:t>
            </a:r>
            <a:r>
              <a:rPr lang="en-IN" sz="1600" dirty="0">
                <a:latin typeface="Times New Roman" panose="02020603050405020304" pitchFamily="18" charset="0"/>
                <a:cs typeface="Times New Roman" panose="02020603050405020304" pitchFamily="18" charset="0"/>
              </a:rPr>
              <a:t> to assign cluster labels.</a:t>
            </a:r>
          </a:p>
          <a:p>
            <a:pPr>
              <a:lnSpc>
                <a:spcPct val="150000"/>
              </a:lnSpc>
              <a:buFont typeface="+mj-lt"/>
              <a:buAutoNum type="arabicPeriod"/>
            </a:pPr>
            <a:r>
              <a:rPr lang="en-IN" sz="1600" b="1" dirty="0">
                <a:latin typeface="Times New Roman" panose="02020603050405020304" pitchFamily="18" charset="0"/>
                <a:cs typeface="Times New Roman" panose="02020603050405020304" pitchFamily="18" charset="0"/>
              </a:rPr>
              <a:t>Assign cluster labels</a:t>
            </a:r>
            <a:r>
              <a:rPr lang="en-IN" sz="1600" dirty="0">
                <a:latin typeface="Times New Roman" panose="02020603050405020304" pitchFamily="18" charset="0"/>
                <a:cs typeface="Times New Roman" panose="02020603050405020304" pitchFamily="18" charset="0"/>
              </a:rPr>
              <a:t>: Store the cluster labels in the original dataset.</a:t>
            </a:r>
          </a:p>
          <a:p>
            <a:pPr>
              <a:lnSpc>
                <a:spcPct val="150000"/>
              </a:lnSpc>
              <a:buFont typeface="+mj-lt"/>
              <a:buAutoNum type="arabicPeriod"/>
            </a:pPr>
            <a:r>
              <a:rPr lang="en-IN" sz="1600" b="1" dirty="0">
                <a:latin typeface="Times New Roman" panose="02020603050405020304" pitchFamily="18" charset="0"/>
                <a:cs typeface="Times New Roman" panose="02020603050405020304" pitchFamily="18" charset="0"/>
              </a:rPr>
              <a:t>Calculate silhouette score</a:t>
            </a:r>
            <a:r>
              <a:rPr lang="en-IN" sz="1600" dirty="0">
                <a:latin typeface="Times New Roman" panose="02020603050405020304" pitchFamily="18" charset="0"/>
                <a:cs typeface="Times New Roman" panose="02020603050405020304" pitchFamily="18" charset="0"/>
              </a:rPr>
              <a:t>: Compute the silhouette score to evaluate the quality of clustering.</a:t>
            </a:r>
          </a:p>
          <a:p>
            <a:pPr>
              <a:lnSpc>
                <a:spcPct val="150000"/>
              </a:lnSpc>
              <a:buFont typeface="+mj-lt"/>
              <a:buAutoNum type="arabicPeriod"/>
            </a:pPr>
            <a:r>
              <a:rPr lang="en-IN" sz="1600" b="1" dirty="0">
                <a:latin typeface="Times New Roman" panose="02020603050405020304" pitchFamily="18" charset="0"/>
                <a:cs typeface="Times New Roman" panose="02020603050405020304" pitchFamily="18" charset="0"/>
              </a:rPr>
              <a:t>Store silhouette score</a:t>
            </a:r>
            <a:r>
              <a:rPr lang="en-IN" sz="1600" dirty="0">
                <a:latin typeface="Times New Roman" panose="02020603050405020304" pitchFamily="18" charset="0"/>
                <a:cs typeface="Times New Roman" panose="02020603050405020304" pitchFamily="18" charset="0"/>
              </a:rPr>
              <a:t>: Save the silhouette score for comparison with other models.</a:t>
            </a:r>
          </a:p>
          <a:p>
            <a:pPr>
              <a:lnSpc>
                <a:spcPct val="150000"/>
              </a:lnSpc>
              <a:buFont typeface="+mj-lt"/>
              <a:buAutoNum type="arabicPeriod"/>
            </a:pPr>
            <a:r>
              <a:rPr lang="en-IN" sz="1600" b="1" dirty="0">
                <a:latin typeface="Times New Roman" panose="02020603050405020304" pitchFamily="18" charset="0"/>
                <a:cs typeface="Times New Roman" panose="02020603050405020304" pitchFamily="18" charset="0"/>
              </a:rPr>
              <a:t>Print the result</a:t>
            </a:r>
            <a:r>
              <a:rPr lang="en-IN" sz="1600" dirty="0">
                <a:latin typeface="Times New Roman" panose="02020603050405020304" pitchFamily="18" charset="0"/>
                <a:cs typeface="Times New Roman" panose="02020603050405020304" pitchFamily="18" charset="0"/>
              </a:rPr>
              <a:t>: Output the silhouette score for GMM clustering.</a:t>
            </a:r>
          </a:p>
          <a:p>
            <a:pPr marL="1028700" lvl="2" indent="0">
              <a:lnSpc>
                <a:spcPct val="150000"/>
              </a:lnSpc>
              <a:buNone/>
            </a:pPr>
            <a:endParaRPr lang="en-IN" sz="1200" dirty="0">
              <a:latin typeface="Times New Roman" panose="02020603050405020304" pitchFamily="18" charset="0"/>
              <a:cs typeface="Times New Roman" panose="02020603050405020304" pitchFamily="18" charset="0"/>
            </a:endParaRPr>
          </a:p>
        </p:txBody>
      </p:sp>
      <p:sp>
        <p:nvSpPr>
          <p:cNvPr id="4" name="Date Placeholder 3">
            <a:extLst>
              <a:ext uri="{FF2B5EF4-FFF2-40B4-BE49-F238E27FC236}">
                <a16:creationId xmlns="" xmlns:a16="http://schemas.microsoft.com/office/drawing/2014/main" id="{86C14733-5646-E71E-4D13-A89FACECE172}"/>
              </a:ext>
            </a:extLst>
          </p:cNvPr>
          <p:cNvSpPr>
            <a:spLocks noGrp="1"/>
          </p:cNvSpPr>
          <p:nvPr>
            <p:ph type="dt" idx="10"/>
          </p:nvPr>
        </p:nvSpPr>
        <p:spPr/>
        <p:txBody>
          <a:bodyPr/>
          <a:lstStyle/>
          <a:p>
            <a:r>
              <a:rPr lang="en-US"/>
              <a:t>31/08/2024</a:t>
            </a:r>
          </a:p>
        </p:txBody>
      </p:sp>
      <p:pic>
        <p:nvPicPr>
          <p:cNvPr id="5" name="Google Shape;107;p5">
            <a:extLst>
              <a:ext uri="{FF2B5EF4-FFF2-40B4-BE49-F238E27FC236}">
                <a16:creationId xmlns="" xmlns:a16="http://schemas.microsoft.com/office/drawing/2014/main" id="{B7ED2349-D1BD-E4D7-2382-A4531F1004BC}"/>
              </a:ext>
            </a:extLst>
          </p:cNvPr>
          <p:cNvPicPr preferRelativeResize="0"/>
          <p:nvPr/>
        </p:nvPicPr>
        <p:blipFill rotWithShape="1">
          <a:blip r:embed="rId2">
            <a:alphaModFix/>
          </a:blip>
          <a:srcRect/>
          <a:stretch/>
        </p:blipFill>
        <p:spPr>
          <a:xfrm>
            <a:off x="200735" y="298003"/>
            <a:ext cx="2237740" cy="755015"/>
          </a:xfrm>
          <a:prstGeom prst="rect">
            <a:avLst/>
          </a:prstGeom>
          <a:noFill/>
          <a:ln>
            <a:noFill/>
          </a:ln>
        </p:spPr>
      </p:pic>
    </p:spTree>
    <p:extLst>
      <p:ext uri="{BB962C8B-B14F-4D97-AF65-F5344CB8AC3E}">
        <p14:creationId xmlns:p14="http://schemas.microsoft.com/office/powerpoint/2010/main" val="20860367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14CFE529-9BE6-E096-536C-240DA3BDD143}"/>
            </a:ext>
          </a:extLst>
        </p:cNvPr>
        <p:cNvGrpSpPr/>
        <p:nvPr/>
      </p:nvGrpSpPr>
      <p:grpSpPr>
        <a:xfrm>
          <a:off x="0" y="0"/>
          <a:ext cx="0" cy="0"/>
          <a:chOff x="0" y="0"/>
          <a:chExt cx="0" cy="0"/>
        </a:xfrm>
      </p:grpSpPr>
      <p:sp>
        <p:nvSpPr>
          <p:cNvPr id="2" name="Title 1">
            <a:extLst>
              <a:ext uri="{FF2B5EF4-FFF2-40B4-BE49-F238E27FC236}">
                <a16:creationId xmlns="" xmlns:a16="http://schemas.microsoft.com/office/drawing/2014/main" id="{4B5A35D8-F2F7-375F-A6F6-53FB3F7E8B17}"/>
              </a:ext>
            </a:extLst>
          </p:cNvPr>
          <p:cNvSpPr>
            <a:spLocks noGrp="1"/>
          </p:cNvSpPr>
          <p:nvPr>
            <p:ph type="title"/>
          </p:nvPr>
        </p:nvSpPr>
        <p:spPr>
          <a:xfrm>
            <a:off x="564777" y="243148"/>
            <a:ext cx="8229600" cy="45719"/>
          </a:xfrm>
        </p:spPr>
        <p:txBody>
          <a:bodyPr>
            <a:normAutofit fontScale="90000"/>
          </a:bodyPr>
          <a:lstStyle/>
          <a:p>
            <a:endParaRPr lang="en-US" dirty="0"/>
          </a:p>
        </p:txBody>
      </p:sp>
      <p:sp>
        <p:nvSpPr>
          <p:cNvPr id="3" name="Text Placeholder 2">
            <a:extLst>
              <a:ext uri="{FF2B5EF4-FFF2-40B4-BE49-F238E27FC236}">
                <a16:creationId xmlns="" xmlns:a16="http://schemas.microsoft.com/office/drawing/2014/main" id="{B3693F65-7743-96E8-23CA-375035C5A1FD}"/>
              </a:ext>
            </a:extLst>
          </p:cNvPr>
          <p:cNvSpPr>
            <a:spLocks noGrp="1"/>
          </p:cNvSpPr>
          <p:nvPr>
            <p:ph type="body" idx="1"/>
          </p:nvPr>
        </p:nvSpPr>
        <p:spPr>
          <a:xfrm>
            <a:off x="457200" y="473336"/>
            <a:ext cx="3985708" cy="5837295"/>
          </a:xfrm>
        </p:spPr>
        <p:txBody>
          <a:bodyPr>
            <a:normAutofit fontScale="25000" lnSpcReduction="20000"/>
          </a:bodyPr>
          <a:lstStyle/>
          <a:p>
            <a:pPr marL="114300" indent="0">
              <a:buNone/>
            </a:pPr>
            <a:endParaRPr lang="en-US" sz="8000" b="1" dirty="0">
              <a:latin typeface="Times New Roman" panose="02020603050405020304" pitchFamily="18" charset="0"/>
              <a:cs typeface="Times New Roman" panose="02020603050405020304" pitchFamily="18" charset="0"/>
            </a:endParaRPr>
          </a:p>
          <a:p>
            <a:pPr marL="114300" indent="0">
              <a:buNone/>
            </a:pPr>
            <a:endParaRPr lang="en-US" sz="8000" b="1" dirty="0">
              <a:latin typeface="Times New Roman" panose="02020603050405020304" pitchFamily="18" charset="0"/>
              <a:cs typeface="Times New Roman" panose="02020603050405020304" pitchFamily="18" charset="0"/>
            </a:endParaRPr>
          </a:p>
          <a:p>
            <a:pPr marL="114300" indent="0">
              <a:buNone/>
            </a:pPr>
            <a:r>
              <a:rPr lang="en-US" sz="8000" b="1" dirty="0">
                <a:latin typeface="Times New Roman" panose="02020603050405020304" pitchFamily="18" charset="0"/>
                <a:cs typeface="Times New Roman" panose="02020603050405020304" pitchFamily="18" charset="0"/>
              </a:rPr>
              <a:t>Code:-</a:t>
            </a:r>
          </a:p>
          <a:p>
            <a:pPr marL="114300" indent="0">
              <a:buNone/>
            </a:pPr>
            <a:r>
              <a:rPr lang="en-US" sz="5600" dirty="0">
                <a:latin typeface="Times New Roman" panose="02020603050405020304" pitchFamily="18" charset="0"/>
                <a:cs typeface="Times New Roman" panose="02020603050405020304" pitchFamily="18" charset="0"/>
              </a:rPr>
              <a:t/>
            </a:r>
            <a:br>
              <a:rPr lang="en-US" sz="5600" dirty="0">
                <a:latin typeface="Times New Roman" panose="02020603050405020304" pitchFamily="18" charset="0"/>
                <a:cs typeface="Times New Roman" panose="02020603050405020304" pitchFamily="18" charset="0"/>
              </a:rPr>
            </a:br>
            <a:r>
              <a:rPr lang="en-US" sz="5600" dirty="0">
                <a:latin typeface="Times New Roman" panose="02020603050405020304" pitchFamily="18" charset="0"/>
                <a:cs typeface="Times New Roman" panose="02020603050405020304" pitchFamily="18" charset="0"/>
              </a:rPr>
              <a:t>import pandas as pd</a:t>
            </a:r>
          </a:p>
          <a:p>
            <a:pPr marL="114300" indent="0">
              <a:buNone/>
            </a:pPr>
            <a:r>
              <a:rPr lang="en-US" sz="5600" dirty="0">
                <a:latin typeface="Times New Roman" panose="02020603050405020304" pitchFamily="18" charset="0"/>
                <a:cs typeface="Times New Roman" panose="02020603050405020304" pitchFamily="18" charset="0"/>
              </a:rPr>
              <a:t>import </a:t>
            </a:r>
            <a:r>
              <a:rPr lang="en-US" sz="5600" dirty="0" err="1">
                <a:latin typeface="Times New Roman" panose="02020603050405020304" pitchFamily="18" charset="0"/>
                <a:cs typeface="Times New Roman" panose="02020603050405020304" pitchFamily="18" charset="0"/>
              </a:rPr>
              <a:t>matplotlib.pyplot</a:t>
            </a:r>
            <a:r>
              <a:rPr lang="en-US" sz="5600" dirty="0">
                <a:latin typeface="Times New Roman" panose="02020603050405020304" pitchFamily="18" charset="0"/>
                <a:cs typeface="Times New Roman" panose="02020603050405020304" pitchFamily="18" charset="0"/>
              </a:rPr>
              <a:t> as </a:t>
            </a:r>
            <a:r>
              <a:rPr lang="en-US" sz="5600" dirty="0" err="1">
                <a:latin typeface="Times New Roman" panose="02020603050405020304" pitchFamily="18" charset="0"/>
                <a:cs typeface="Times New Roman" panose="02020603050405020304" pitchFamily="18" charset="0"/>
              </a:rPr>
              <a:t>plt</a:t>
            </a:r>
            <a:endParaRPr lang="en-US" sz="5600" dirty="0">
              <a:latin typeface="Times New Roman" panose="02020603050405020304" pitchFamily="18" charset="0"/>
              <a:cs typeface="Times New Roman" panose="02020603050405020304" pitchFamily="18" charset="0"/>
            </a:endParaRPr>
          </a:p>
          <a:p>
            <a:pPr marL="114300" indent="0">
              <a:buNone/>
            </a:pPr>
            <a:r>
              <a:rPr lang="en-US" sz="5600" dirty="0">
                <a:latin typeface="Times New Roman" panose="02020603050405020304" pitchFamily="18" charset="0"/>
                <a:cs typeface="Times New Roman" panose="02020603050405020304" pitchFamily="18" charset="0"/>
              </a:rPr>
              <a:t>from </a:t>
            </a:r>
            <a:r>
              <a:rPr lang="en-US" sz="5600" dirty="0" err="1">
                <a:latin typeface="Times New Roman" panose="02020603050405020304" pitchFamily="18" charset="0"/>
                <a:cs typeface="Times New Roman" panose="02020603050405020304" pitchFamily="18" charset="0"/>
              </a:rPr>
              <a:t>sklearn.preprocessing</a:t>
            </a:r>
            <a:r>
              <a:rPr lang="en-US" sz="5600" dirty="0">
                <a:latin typeface="Times New Roman" panose="02020603050405020304" pitchFamily="18" charset="0"/>
                <a:cs typeface="Times New Roman" panose="02020603050405020304" pitchFamily="18" charset="0"/>
              </a:rPr>
              <a:t> import </a:t>
            </a:r>
            <a:r>
              <a:rPr lang="en-US" sz="5600" dirty="0" err="1">
                <a:latin typeface="Times New Roman" panose="02020603050405020304" pitchFamily="18" charset="0"/>
                <a:cs typeface="Times New Roman" panose="02020603050405020304" pitchFamily="18" charset="0"/>
              </a:rPr>
              <a:t>StandardScaler</a:t>
            </a:r>
            <a:endParaRPr lang="en-US" sz="5600" dirty="0">
              <a:latin typeface="Times New Roman" panose="02020603050405020304" pitchFamily="18" charset="0"/>
              <a:cs typeface="Times New Roman" panose="02020603050405020304" pitchFamily="18" charset="0"/>
            </a:endParaRPr>
          </a:p>
          <a:p>
            <a:pPr marL="114300" indent="0">
              <a:buNone/>
            </a:pPr>
            <a:r>
              <a:rPr lang="en-US" sz="5600" dirty="0">
                <a:latin typeface="Times New Roman" panose="02020603050405020304" pitchFamily="18" charset="0"/>
                <a:cs typeface="Times New Roman" panose="02020603050405020304" pitchFamily="18" charset="0"/>
              </a:rPr>
              <a:t>from </a:t>
            </a:r>
            <a:r>
              <a:rPr lang="en-US" sz="5600" dirty="0" err="1">
                <a:latin typeface="Times New Roman" panose="02020603050405020304" pitchFamily="18" charset="0"/>
                <a:cs typeface="Times New Roman" panose="02020603050405020304" pitchFamily="18" charset="0"/>
              </a:rPr>
              <a:t>sklearn.cluster</a:t>
            </a:r>
            <a:r>
              <a:rPr lang="en-US" sz="5600" dirty="0">
                <a:latin typeface="Times New Roman" panose="02020603050405020304" pitchFamily="18" charset="0"/>
                <a:cs typeface="Times New Roman" panose="02020603050405020304" pitchFamily="18" charset="0"/>
              </a:rPr>
              <a:t> import </a:t>
            </a:r>
            <a:r>
              <a:rPr lang="en-US" sz="5600" dirty="0" err="1">
                <a:latin typeface="Times New Roman" panose="02020603050405020304" pitchFamily="18" charset="0"/>
                <a:cs typeface="Times New Roman" panose="02020603050405020304" pitchFamily="18" charset="0"/>
              </a:rPr>
              <a:t>KMeans</a:t>
            </a:r>
            <a:r>
              <a:rPr lang="en-US" sz="5600" dirty="0">
                <a:latin typeface="Times New Roman" panose="02020603050405020304" pitchFamily="18" charset="0"/>
                <a:cs typeface="Times New Roman" panose="02020603050405020304" pitchFamily="18" charset="0"/>
              </a:rPr>
              <a:t>, DBSCAN</a:t>
            </a:r>
          </a:p>
          <a:p>
            <a:pPr marL="114300" indent="0">
              <a:buNone/>
            </a:pPr>
            <a:r>
              <a:rPr lang="en-US" sz="5600" dirty="0">
                <a:latin typeface="Times New Roman" panose="02020603050405020304" pitchFamily="18" charset="0"/>
                <a:cs typeface="Times New Roman" panose="02020603050405020304" pitchFamily="18" charset="0"/>
              </a:rPr>
              <a:t>from </a:t>
            </a:r>
            <a:r>
              <a:rPr lang="en-US" sz="5600" dirty="0" err="1">
                <a:latin typeface="Times New Roman" panose="02020603050405020304" pitchFamily="18" charset="0"/>
                <a:cs typeface="Times New Roman" panose="02020603050405020304" pitchFamily="18" charset="0"/>
              </a:rPr>
              <a:t>sklearn.mixture</a:t>
            </a:r>
            <a:r>
              <a:rPr lang="en-US" sz="5600" dirty="0">
                <a:latin typeface="Times New Roman" panose="02020603050405020304" pitchFamily="18" charset="0"/>
                <a:cs typeface="Times New Roman" panose="02020603050405020304" pitchFamily="18" charset="0"/>
              </a:rPr>
              <a:t> import </a:t>
            </a:r>
            <a:r>
              <a:rPr lang="en-US" sz="5600" dirty="0" err="1">
                <a:latin typeface="Times New Roman" panose="02020603050405020304" pitchFamily="18" charset="0"/>
                <a:cs typeface="Times New Roman" panose="02020603050405020304" pitchFamily="18" charset="0"/>
              </a:rPr>
              <a:t>GaussianMixture</a:t>
            </a:r>
            <a:endParaRPr lang="en-US" sz="5600" dirty="0">
              <a:latin typeface="Times New Roman" panose="02020603050405020304" pitchFamily="18" charset="0"/>
              <a:cs typeface="Times New Roman" panose="02020603050405020304" pitchFamily="18" charset="0"/>
            </a:endParaRPr>
          </a:p>
          <a:p>
            <a:pPr marL="114300" indent="0">
              <a:buNone/>
            </a:pPr>
            <a:r>
              <a:rPr lang="en-US" sz="5600" dirty="0">
                <a:latin typeface="Times New Roman" panose="02020603050405020304" pitchFamily="18" charset="0"/>
                <a:cs typeface="Times New Roman" panose="02020603050405020304" pitchFamily="18" charset="0"/>
              </a:rPr>
              <a:t>from </a:t>
            </a:r>
            <a:r>
              <a:rPr lang="en-US" sz="5600" dirty="0" err="1">
                <a:latin typeface="Times New Roman" panose="02020603050405020304" pitchFamily="18" charset="0"/>
                <a:cs typeface="Times New Roman" panose="02020603050405020304" pitchFamily="18" charset="0"/>
              </a:rPr>
              <a:t>sklearn.metrics</a:t>
            </a:r>
            <a:r>
              <a:rPr lang="en-US" sz="5600" dirty="0">
                <a:latin typeface="Times New Roman" panose="02020603050405020304" pitchFamily="18" charset="0"/>
                <a:cs typeface="Times New Roman" panose="02020603050405020304" pitchFamily="18" charset="0"/>
              </a:rPr>
              <a:t> import </a:t>
            </a:r>
            <a:r>
              <a:rPr lang="en-US" sz="5600" dirty="0" err="1">
                <a:latin typeface="Times New Roman" panose="02020603050405020304" pitchFamily="18" charset="0"/>
                <a:cs typeface="Times New Roman" panose="02020603050405020304" pitchFamily="18" charset="0"/>
              </a:rPr>
              <a:t>silhouette_score</a:t>
            </a:r>
            <a:endParaRPr lang="en-US" sz="5600" dirty="0">
              <a:latin typeface="Times New Roman" panose="02020603050405020304" pitchFamily="18" charset="0"/>
              <a:cs typeface="Times New Roman" panose="02020603050405020304" pitchFamily="18" charset="0"/>
            </a:endParaRPr>
          </a:p>
          <a:p>
            <a:pPr marL="114300" indent="0">
              <a:buNone/>
            </a:pPr>
            <a:endParaRPr lang="en-US" sz="5600" dirty="0">
              <a:latin typeface="Times New Roman" panose="02020603050405020304" pitchFamily="18" charset="0"/>
              <a:cs typeface="Times New Roman" panose="02020603050405020304" pitchFamily="18" charset="0"/>
            </a:endParaRPr>
          </a:p>
          <a:p>
            <a:pPr marL="114300" indent="0">
              <a:buNone/>
            </a:pPr>
            <a:r>
              <a:rPr lang="en-US" sz="5600" dirty="0">
                <a:latin typeface="Times New Roman" panose="02020603050405020304" pitchFamily="18" charset="0"/>
                <a:cs typeface="Times New Roman" panose="02020603050405020304" pitchFamily="18" charset="0"/>
              </a:rPr>
              <a:t># Load dataset (update the file path if necessary)</a:t>
            </a:r>
          </a:p>
          <a:p>
            <a:pPr marL="114300" indent="0">
              <a:buNone/>
            </a:pPr>
            <a:r>
              <a:rPr lang="en-US" sz="5600" dirty="0">
                <a:latin typeface="Times New Roman" panose="02020603050405020304" pitchFamily="18" charset="0"/>
                <a:cs typeface="Times New Roman" panose="02020603050405020304" pitchFamily="18" charset="0"/>
              </a:rPr>
              <a:t>data = </a:t>
            </a:r>
            <a:r>
              <a:rPr lang="en-US" sz="5600" dirty="0" err="1">
                <a:latin typeface="Times New Roman" panose="02020603050405020304" pitchFamily="18" charset="0"/>
                <a:cs typeface="Times New Roman" panose="02020603050405020304" pitchFamily="18" charset="0"/>
              </a:rPr>
              <a:t>pd.read_csv</a:t>
            </a:r>
            <a:r>
              <a:rPr lang="en-US" sz="5600" dirty="0">
                <a:latin typeface="Times New Roman" panose="02020603050405020304" pitchFamily="18" charset="0"/>
                <a:cs typeface="Times New Roman" panose="02020603050405020304" pitchFamily="18" charset="0"/>
              </a:rPr>
              <a:t>('</a:t>
            </a:r>
            <a:r>
              <a:rPr lang="en-US" sz="5600" dirty="0" err="1">
                <a:latin typeface="Times New Roman" panose="02020603050405020304" pitchFamily="18" charset="0"/>
                <a:cs typeface="Times New Roman" panose="02020603050405020304" pitchFamily="18" charset="0"/>
              </a:rPr>
              <a:t>customer_segmentation_data.csv</a:t>
            </a:r>
            <a:r>
              <a:rPr lang="en-US" sz="5600" dirty="0">
                <a:latin typeface="Times New Roman" panose="02020603050405020304" pitchFamily="18" charset="0"/>
                <a:cs typeface="Times New Roman" panose="02020603050405020304" pitchFamily="18" charset="0"/>
              </a:rPr>
              <a:t>')</a:t>
            </a:r>
          </a:p>
          <a:p>
            <a:pPr marL="114300" indent="0">
              <a:buNone/>
            </a:pPr>
            <a:endParaRPr lang="en-US" sz="5600" dirty="0">
              <a:latin typeface="Times New Roman" panose="02020603050405020304" pitchFamily="18" charset="0"/>
              <a:cs typeface="Times New Roman" panose="02020603050405020304" pitchFamily="18" charset="0"/>
            </a:endParaRPr>
          </a:p>
          <a:p>
            <a:pPr marL="114300" indent="0">
              <a:buNone/>
            </a:pPr>
            <a:r>
              <a:rPr lang="en-US" sz="5600" dirty="0">
                <a:latin typeface="Times New Roman" panose="02020603050405020304" pitchFamily="18" charset="0"/>
                <a:cs typeface="Times New Roman" panose="02020603050405020304" pitchFamily="18" charset="0"/>
              </a:rPr>
              <a:t># Selecting only numeric columns for clustering</a:t>
            </a:r>
          </a:p>
          <a:p>
            <a:pPr marL="114300" indent="0">
              <a:buNone/>
            </a:pPr>
            <a:r>
              <a:rPr lang="en-US" sz="5600" dirty="0" err="1">
                <a:latin typeface="Times New Roman" panose="02020603050405020304" pitchFamily="18" charset="0"/>
                <a:cs typeface="Times New Roman" panose="02020603050405020304" pitchFamily="18" charset="0"/>
              </a:rPr>
              <a:t>numeric_features</a:t>
            </a:r>
            <a:r>
              <a:rPr lang="en-US" sz="5600" dirty="0">
                <a:latin typeface="Times New Roman" panose="02020603050405020304" pitchFamily="18" charset="0"/>
                <a:cs typeface="Times New Roman" panose="02020603050405020304" pitchFamily="18" charset="0"/>
              </a:rPr>
              <a:t> = </a:t>
            </a:r>
            <a:r>
              <a:rPr lang="en-US" sz="5600" dirty="0" err="1">
                <a:latin typeface="Times New Roman" panose="02020603050405020304" pitchFamily="18" charset="0"/>
                <a:cs typeface="Times New Roman" panose="02020603050405020304" pitchFamily="18" charset="0"/>
              </a:rPr>
              <a:t>data.select_dtypes</a:t>
            </a:r>
            <a:r>
              <a:rPr lang="en-US" sz="5600" dirty="0">
                <a:latin typeface="Times New Roman" panose="02020603050405020304" pitchFamily="18" charset="0"/>
                <a:cs typeface="Times New Roman" panose="02020603050405020304" pitchFamily="18" charset="0"/>
              </a:rPr>
              <a:t>(include=['float64', 'int64'])</a:t>
            </a:r>
          </a:p>
          <a:p>
            <a:pPr marL="114300" indent="0">
              <a:buNone/>
            </a:pPr>
            <a:endParaRPr lang="en-US" sz="5600" dirty="0">
              <a:latin typeface="Times New Roman" panose="02020603050405020304" pitchFamily="18" charset="0"/>
              <a:cs typeface="Times New Roman" panose="02020603050405020304" pitchFamily="18" charset="0"/>
            </a:endParaRPr>
          </a:p>
          <a:p>
            <a:pPr marL="114300" indent="0">
              <a:buNone/>
            </a:pPr>
            <a:r>
              <a:rPr lang="en-US" sz="5600" dirty="0">
                <a:latin typeface="Times New Roman" panose="02020603050405020304" pitchFamily="18" charset="0"/>
                <a:cs typeface="Times New Roman" panose="02020603050405020304" pitchFamily="18" charset="0"/>
              </a:rPr>
              <a:t># Scale the numeric data</a:t>
            </a:r>
          </a:p>
          <a:p>
            <a:pPr marL="114300" indent="0" algn="just">
              <a:buNone/>
            </a:pPr>
            <a:r>
              <a:rPr lang="en-US" sz="5600" dirty="0">
                <a:latin typeface="Times New Roman" panose="02020603050405020304" pitchFamily="18" charset="0"/>
                <a:cs typeface="Times New Roman" panose="02020603050405020304" pitchFamily="18" charset="0"/>
              </a:rPr>
              <a:t>scaler = </a:t>
            </a:r>
            <a:r>
              <a:rPr lang="en-US" sz="5600" dirty="0" err="1">
                <a:latin typeface="Times New Roman" panose="02020603050405020304" pitchFamily="18" charset="0"/>
                <a:cs typeface="Times New Roman" panose="02020603050405020304" pitchFamily="18" charset="0"/>
              </a:rPr>
              <a:t>StandardScaler</a:t>
            </a:r>
            <a:r>
              <a:rPr lang="en-US" sz="5600" dirty="0">
                <a:latin typeface="Times New Roman" panose="02020603050405020304" pitchFamily="18" charset="0"/>
                <a:cs typeface="Times New Roman" panose="02020603050405020304" pitchFamily="18" charset="0"/>
              </a:rPr>
              <a:t>()</a:t>
            </a:r>
          </a:p>
          <a:p>
            <a:pPr marL="114300" indent="0">
              <a:buNone/>
            </a:pPr>
            <a:r>
              <a:rPr lang="en-US" sz="5600" dirty="0" err="1">
                <a:latin typeface="Times New Roman" panose="02020603050405020304" pitchFamily="18" charset="0"/>
                <a:cs typeface="Times New Roman" panose="02020603050405020304" pitchFamily="18" charset="0"/>
              </a:rPr>
              <a:t>scaled_data</a:t>
            </a:r>
            <a:r>
              <a:rPr lang="en-US" sz="5600" dirty="0">
                <a:latin typeface="Times New Roman" panose="02020603050405020304" pitchFamily="18" charset="0"/>
                <a:cs typeface="Times New Roman" panose="02020603050405020304" pitchFamily="18" charset="0"/>
              </a:rPr>
              <a:t> = </a:t>
            </a:r>
            <a:r>
              <a:rPr lang="en-US" sz="5600" dirty="0" err="1">
                <a:latin typeface="Times New Roman" panose="02020603050405020304" pitchFamily="18" charset="0"/>
                <a:cs typeface="Times New Roman" panose="02020603050405020304" pitchFamily="18" charset="0"/>
              </a:rPr>
              <a:t>scaler.fit_transform</a:t>
            </a:r>
            <a:r>
              <a:rPr lang="en-US" sz="5600" dirty="0">
                <a:latin typeface="Times New Roman" panose="02020603050405020304" pitchFamily="18" charset="0"/>
                <a:cs typeface="Times New Roman" panose="02020603050405020304" pitchFamily="18" charset="0"/>
              </a:rPr>
              <a:t>(</a:t>
            </a:r>
            <a:r>
              <a:rPr lang="en-US" sz="5600" dirty="0" err="1">
                <a:latin typeface="Times New Roman" panose="02020603050405020304" pitchFamily="18" charset="0"/>
                <a:cs typeface="Times New Roman" panose="02020603050405020304" pitchFamily="18" charset="0"/>
              </a:rPr>
              <a:t>numeric_features</a:t>
            </a:r>
            <a:r>
              <a:rPr lang="en-US" sz="5600" dirty="0">
                <a:latin typeface="Times New Roman" panose="02020603050405020304" pitchFamily="18" charset="0"/>
                <a:cs typeface="Times New Roman" panose="02020603050405020304" pitchFamily="18" charset="0"/>
              </a:rPr>
              <a:t>)</a:t>
            </a:r>
          </a:p>
          <a:p>
            <a:pPr marL="114300" indent="0">
              <a:buNone/>
            </a:pPr>
            <a:endParaRPr lang="en-US" sz="5600" dirty="0">
              <a:latin typeface="Times New Roman" panose="02020603050405020304" pitchFamily="18" charset="0"/>
              <a:cs typeface="Times New Roman" panose="02020603050405020304" pitchFamily="18" charset="0"/>
            </a:endParaRPr>
          </a:p>
          <a:p>
            <a:pPr marL="114300" indent="0">
              <a:buNone/>
            </a:pPr>
            <a:endParaRPr lang="en-US" sz="5600" dirty="0">
              <a:latin typeface="Times New Roman" panose="02020603050405020304" pitchFamily="18" charset="0"/>
              <a:cs typeface="Times New Roman" panose="02020603050405020304" pitchFamily="18" charset="0"/>
            </a:endParaRPr>
          </a:p>
        </p:txBody>
      </p:sp>
      <p:sp>
        <p:nvSpPr>
          <p:cNvPr id="4" name="Date Placeholder 3">
            <a:extLst>
              <a:ext uri="{FF2B5EF4-FFF2-40B4-BE49-F238E27FC236}">
                <a16:creationId xmlns="" xmlns:a16="http://schemas.microsoft.com/office/drawing/2014/main" id="{728E7790-9C76-2BCC-679F-A4D6DBFEBA87}"/>
              </a:ext>
            </a:extLst>
          </p:cNvPr>
          <p:cNvSpPr>
            <a:spLocks noGrp="1"/>
          </p:cNvSpPr>
          <p:nvPr>
            <p:ph type="dt" idx="10"/>
          </p:nvPr>
        </p:nvSpPr>
        <p:spPr/>
        <p:txBody>
          <a:bodyPr/>
          <a:lstStyle/>
          <a:p>
            <a:r>
              <a:rPr lang="en-US"/>
              <a:t>31/08/2024</a:t>
            </a:r>
          </a:p>
        </p:txBody>
      </p:sp>
      <p:sp>
        <p:nvSpPr>
          <p:cNvPr id="5" name="TextBox 4">
            <a:extLst>
              <a:ext uri="{FF2B5EF4-FFF2-40B4-BE49-F238E27FC236}">
                <a16:creationId xmlns="" xmlns:a16="http://schemas.microsoft.com/office/drawing/2014/main" id="{66A391B1-625B-FB91-FB38-AB9960EDBF33}"/>
              </a:ext>
            </a:extLst>
          </p:cNvPr>
          <p:cNvSpPr txBox="1"/>
          <p:nvPr/>
        </p:nvSpPr>
        <p:spPr>
          <a:xfrm>
            <a:off x="4571998" y="1151067"/>
            <a:ext cx="4464425" cy="3970318"/>
          </a:xfrm>
          <a:prstGeom prst="rect">
            <a:avLst/>
          </a:prstGeom>
          <a:noFill/>
        </p:spPr>
        <p:txBody>
          <a:bodyPr wrap="square" rtlCol="0">
            <a:spAutoFit/>
          </a:bodyPr>
          <a:lstStyle/>
          <a:p>
            <a:pPr marL="114300" indent="0">
              <a:buNone/>
            </a:pPr>
            <a:endParaRPr lang="en-US" sz="1400" dirty="0">
              <a:latin typeface="Times New Roman" panose="02020603050405020304" pitchFamily="18" charset="0"/>
              <a:cs typeface="Times New Roman" panose="02020603050405020304" pitchFamily="18" charset="0"/>
            </a:endParaRPr>
          </a:p>
          <a:p>
            <a:pPr marL="114300" indent="0">
              <a:buNone/>
            </a:pPr>
            <a:r>
              <a:rPr lang="en-US" sz="1400" dirty="0">
                <a:latin typeface="Times New Roman" panose="02020603050405020304" pitchFamily="18" charset="0"/>
                <a:cs typeface="Times New Roman" panose="02020603050405020304" pitchFamily="18" charset="0"/>
              </a:rPr>
              <a:t># Store silhouette scores for each clustering method</a:t>
            </a:r>
          </a:p>
          <a:p>
            <a:pPr marL="114300" indent="0">
              <a:buNone/>
            </a:pPr>
            <a:r>
              <a:rPr lang="en-US" sz="1400" dirty="0" err="1">
                <a:latin typeface="Times New Roman" panose="02020603050405020304" pitchFamily="18" charset="0"/>
                <a:cs typeface="Times New Roman" panose="02020603050405020304" pitchFamily="18" charset="0"/>
              </a:rPr>
              <a:t>silhouette_scores</a:t>
            </a:r>
            <a:r>
              <a:rPr lang="en-US" sz="1400" dirty="0">
                <a:latin typeface="Times New Roman" panose="02020603050405020304" pitchFamily="18" charset="0"/>
                <a:cs typeface="Times New Roman" panose="02020603050405020304" pitchFamily="18" charset="0"/>
              </a:rPr>
              <a:t> = {}</a:t>
            </a:r>
          </a:p>
          <a:p>
            <a:pPr marL="114300" indent="0">
              <a:buNone/>
            </a:pPr>
            <a:endParaRPr lang="en-US" dirty="0">
              <a:latin typeface="Times New Roman" panose="02020603050405020304" pitchFamily="18" charset="0"/>
              <a:cs typeface="Times New Roman" panose="02020603050405020304" pitchFamily="18" charset="0"/>
            </a:endParaRPr>
          </a:p>
          <a:p>
            <a:pPr marL="114300" indent="0">
              <a:buNone/>
            </a:pPr>
            <a:endParaRPr lang="en-US" dirty="0">
              <a:latin typeface="Times New Roman" panose="02020603050405020304" pitchFamily="18" charset="0"/>
              <a:cs typeface="Times New Roman" panose="02020603050405020304" pitchFamily="18" charset="0"/>
            </a:endParaRPr>
          </a:p>
          <a:p>
            <a:pPr marL="114300" indent="0">
              <a:buNone/>
            </a:pPr>
            <a:r>
              <a:rPr lang="en-US" dirty="0">
                <a:latin typeface="Times New Roman" panose="02020603050405020304" pitchFamily="18" charset="0"/>
                <a:cs typeface="Times New Roman" panose="02020603050405020304" pitchFamily="18" charset="0"/>
              </a:rPr>
              <a:t># Gaussian Mixture Model (GMM)</a:t>
            </a:r>
          </a:p>
          <a:p>
            <a:pPr marL="114300" indent="0">
              <a:buNone/>
            </a:pPr>
            <a:endParaRPr lang="en-US" dirty="0">
              <a:latin typeface="Times New Roman" panose="02020603050405020304" pitchFamily="18" charset="0"/>
              <a:cs typeface="Times New Roman" panose="02020603050405020304" pitchFamily="18" charset="0"/>
            </a:endParaRPr>
          </a:p>
          <a:p>
            <a:pPr marL="114300" indent="0">
              <a:buNone/>
            </a:pPr>
            <a:r>
              <a:rPr lang="en-US" dirty="0" err="1">
                <a:latin typeface="Times New Roman" panose="02020603050405020304" pitchFamily="18" charset="0"/>
                <a:cs typeface="Times New Roman" panose="02020603050405020304" pitchFamily="18" charset="0"/>
              </a:rPr>
              <a:t>gmm</a:t>
            </a:r>
            <a:r>
              <a:rPr lang="en-US" dirty="0">
                <a:latin typeface="Times New Roman" panose="02020603050405020304" pitchFamily="18" charset="0"/>
                <a:cs typeface="Times New Roman" panose="02020603050405020304" pitchFamily="18" charset="0"/>
              </a:rPr>
              <a:t> = </a:t>
            </a:r>
            <a:r>
              <a:rPr lang="en-US" dirty="0" err="1">
                <a:latin typeface="Times New Roman" panose="02020603050405020304" pitchFamily="18" charset="0"/>
                <a:cs typeface="Times New Roman" panose="02020603050405020304" pitchFamily="18" charset="0"/>
              </a:rPr>
              <a:t>GaussianMixture</a:t>
            </a:r>
            <a:r>
              <a:rPr lang="en-US" dirty="0">
                <a:latin typeface="Times New Roman" panose="02020603050405020304" pitchFamily="18" charset="0"/>
                <a:cs typeface="Times New Roman" panose="02020603050405020304" pitchFamily="18" charset="0"/>
              </a:rPr>
              <a:t>(</a:t>
            </a:r>
            <a:r>
              <a:rPr lang="en-US" dirty="0" err="1">
                <a:latin typeface="Times New Roman" panose="02020603050405020304" pitchFamily="18" charset="0"/>
                <a:cs typeface="Times New Roman" panose="02020603050405020304" pitchFamily="18" charset="0"/>
              </a:rPr>
              <a:t>n_components</a:t>
            </a:r>
            <a:r>
              <a:rPr lang="en-US" dirty="0">
                <a:latin typeface="Times New Roman" panose="02020603050405020304" pitchFamily="18" charset="0"/>
                <a:cs typeface="Times New Roman" panose="02020603050405020304" pitchFamily="18" charset="0"/>
              </a:rPr>
              <a:t>=5, </a:t>
            </a:r>
            <a:r>
              <a:rPr lang="en-US" dirty="0" err="1">
                <a:latin typeface="Times New Roman" panose="02020603050405020304" pitchFamily="18" charset="0"/>
                <a:cs typeface="Times New Roman" panose="02020603050405020304" pitchFamily="18" charset="0"/>
              </a:rPr>
              <a:t>random_state</a:t>
            </a:r>
            <a:r>
              <a:rPr lang="en-US" dirty="0">
                <a:latin typeface="Times New Roman" panose="02020603050405020304" pitchFamily="18" charset="0"/>
                <a:cs typeface="Times New Roman" panose="02020603050405020304" pitchFamily="18" charset="0"/>
              </a:rPr>
              <a:t>=42)</a:t>
            </a:r>
          </a:p>
          <a:p>
            <a:pPr marL="114300" indent="0">
              <a:buNone/>
            </a:pPr>
            <a:r>
              <a:rPr lang="en-US" dirty="0" err="1">
                <a:latin typeface="Times New Roman" panose="02020603050405020304" pitchFamily="18" charset="0"/>
                <a:cs typeface="Times New Roman" panose="02020603050405020304" pitchFamily="18" charset="0"/>
              </a:rPr>
              <a:t>gmm_labels</a:t>
            </a:r>
            <a:r>
              <a:rPr lang="en-US" dirty="0">
                <a:latin typeface="Times New Roman" panose="02020603050405020304" pitchFamily="18" charset="0"/>
                <a:cs typeface="Times New Roman" panose="02020603050405020304" pitchFamily="18" charset="0"/>
              </a:rPr>
              <a:t> = </a:t>
            </a:r>
            <a:r>
              <a:rPr lang="en-US" dirty="0" err="1">
                <a:latin typeface="Times New Roman" panose="02020603050405020304" pitchFamily="18" charset="0"/>
                <a:cs typeface="Times New Roman" panose="02020603050405020304" pitchFamily="18" charset="0"/>
              </a:rPr>
              <a:t>gmm.fit_predict</a:t>
            </a:r>
            <a:r>
              <a:rPr lang="en-US" dirty="0">
                <a:latin typeface="Times New Roman" panose="02020603050405020304" pitchFamily="18" charset="0"/>
                <a:cs typeface="Times New Roman" panose="02020603050405020304" pitchFamily="18" charset="0"/>
              </a:rPr>
              <a:t>(</a:t>
            </a:r>
            <a:r>
              <a:rPr lang="en-US" dirty="0" err="1">
                <a:latin typeface="Times New Roman" panose="02020603050405020304" pitchFamily="18" charset="0"/>
                <a:cs typeface="Times New Roman" panose="02020603050405020304" pitchFamily="18" charset="0"/>
              </a:rPr>
              <a:t>scaled_data</a:t>
            </a:r>
            <a:r>
              <a:rPr lang="en-US" dirty="0">
                <a:latin typeface="Times New Roman" panose="02020603050405020304" pitchFamily="18" charset="0"/>
                <a:cs typeface="Times New Roman" panose="02020603050405020304" pitchFamily="18" charset="0"/>
              </a:rPr>
              <a:t>)</a:t>
            </a:r>
          </a:p>
          <a:p>
            <a:pPr marL="114300" indent="0">
              <a:buNone/>
            </a:pPr>
            <a:r>
              <a:rPr lang="en-US" dirty="0">
                <a:latin typeface="Times New Roman" panose="02020603050405020304" pitchFamily="18" charset="0"/>
                <a:cs typeface="Times New Roman" panose="02020603050405020304" pitchFamily="18" charset="0"/>
              </a:rPr>
              <a:t>data['</a:t>
            </a:r>
            <a:r>
              <a:rPr lang="en-US" dirty="0" err="1">
                <a:latin typeface="Times New Roman" panose="02020603050405020304" pitchFamily="18" charset="0"/>
                <a:cs typeface="Times New Roman" panose="02020603050405020304" pitchFamily="18" charset="0"/>
              </a:rPr>
              <a:t>GMM_Cluster</a:t>
            </a:r>
            <a:r>
              <a:rPr lang="en-US" dirty="0">
                <a:latin typeface="Times New Roman" panose="02020603050405020304" pitchFamily="18" charset="0"/>
                <a:cs typeface="Times New Roman" panose="02020603050405020304" pitchFamily="18" charset="0"/>
              </a:rPr>
              <a:t>'] = </a:t>
            </a:r>
            <a:r>
              <a:rPr lang="en-US" dirty="0" err="1">
                <a:latin typeface="Times New Roman" panose="02020603050405020304" pitchFamily="18" charset="0"/>
                <a:cs typeface="Times New Roman" panose="02020603050405020304" pitchFamily="18" charset="0"/>
              </a:rPr>
              <a:t>gmm_labels</a:t>
            </a:r>
            <a:endParaRPr lang="en-US" dirty="0">
              <a:latin typeface="Times New Roman" panose="02020603050405020304" pitchFamily="18" charset="0"/>
              <a:cs typeface="Times New Roman" panose="02020603050405020304" pitchFamily="18" charset="0"/>
            </a:endParaRPr>
          </a:p>
          <a:p>
            <a:pPr marL="114300" indent="0">
              <a:buNone/>
            </a:pPr>
            <a:endParaRPr lang="en-US" dirty="0">
              <a:latin typeface="Times New Roman" panose="02020603050405020304" pitchFamily="18" charset="0"/>
              <a:cs typeface="Times New Roman" panose="02020603050405020304" pitchFamily="18" charset="0"/>
            </a:endParaRPr>
          </a:p>
          <a:p>
            <a:pPr marL="114300" indent="0">
              <a:buNone/>
            </a:pPr>
            <a:r>
              <a:rPr lang="en-US" dirty="0">
                <a:latin typeface="Times New Roman" panose="02020603050405020304" pitchFamily="18" charset="0"/>
                <a:cs typeface="Times New Roman" panose="02020603050405020304" pitchFamily="18" charset="0"/>
              </a:rPr>
              <a:t># Calculate Silhouette Score for GMM</a:t>
            </a:r>
          </a:p>
          <a:p>
            <a:pPr marL="114300" indent="0">
              <a:buNone/>
            </a:pPr>
            <a:r>
              <a:rPr lang="en-US" dirty="0" err="1">
                <a:latin typeface="Times New Roman" panose="02020603050405020304" pitchFamily="18" charset="0"/>
                <a:cs typeface="Times New Roman" panose="02020603050405020304" pitchFamily="18" charset="0"/>
              </a:rPr>
              <a:t>gmm_silhouette</a:t>
            </a:r>
            <a:r>
              <a:rPr lang="en-US" dirty="0">
                <a:latin typeface="Times New Roman" panose="02020603050405020304" pitchFamily="18" charset="0"/>
                <a:cs typeface="Times New Roman" panose="02020603050405020304" pitchFamily="18" charset="0"/>
              </a:rPr>
              <a:t> = </a:t>
            </a:r>
            <a:r>
              <a:rPr lang="en-US" dirty="0" err="1">
                <a:latin typeface="Times New Roman" panose="02020603050405020304" pitchFamily="18" charset="0"/>
                <a:cs typeface="Times New Roman" panose="02020603050405020304" pitchFamily="18" charset="0"/>
              </a:rPr>
              <a:t>silhouette_score</a:t>
            </a:r>
            <a:r>
              <a:rPr lang="en-US" dirty="0">
                <a:latin typeface="Times New Roman" panose="02020603050405020304" pitchFamily="18" charset="0"/>
                <a:cs typeface="Times New Roman" panose="02020603050405020304" pitchFamily="18" charset="0"/>
              </a:rPr>
              <a:t>(</a:t>
            </a:r>
            <a:r>
              <a:rPr lang="en-US" dirty="0" err="1">
                <a:latin typeface="Times New Roman" panose="02020603050405020304" pitchFamily="18" charset="0"/>
                <a:cs typeface="Times New Roman" panose="02020603050405020304" pitchFamily="18" charset="0"/>
              </a:rPr>
              <a:t>scaled_data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gmm_labels</a:t>
            </a:r>
            <a:r>
              <a:rPr lang="en-US" dirty="0">
                <a:latin typeface="Times New Roman" panose="02020603050405020304" pitchFamily="18" charset="0"/>
                <a:cs typeface="Times New Roman" panose="02020603050405020304" pitchFamily="18" charset="0"/>
              </a:rPr>
              <a:t>)</a:t>
            </a:r>
          </a:p>
          <a:p>
            <a:pPr marL="114300" indent="0">
              <a:buNone/>
            </a:pPr>
            <a:r>
              <a:rPr lang="en-US" dirty="0" err="1">
                <a:latin typeface="Times New Roman" panose="02020603050405020304" pitchFamily="18" charset="0"/>
                <a:cs typeface="Times New Roman" panose="02020603050405020304" pitchFamily="18" charset="0"/>
              </a:rPr>
              <a:t>silhouette_scores</a:t>
            </a:r>
            <a:r>
              <a:rPr lang="en-US" dirty="0">
                <a:latin typeface="Times New Roman" panose="02020603050405020304" pitchFamily="18" charset="0"/>
                <a:cs typeface="Times New Roman" panose="02020603050405020304" pitchFamily="18" charset="0"/>
              </a:rPr>
              <a:t>['GMM'] = </a:t>
            </a:r>
            <a:r>
              <a:rPr lang="en-US" dirty="0" err="1">
                <a:latin typeface="Times New Roman" panose="02020603050405020304" pitchFamily="18" charset="0"/>
                <a:cs typeface="Times New Roman" panose="02020603050405020304" pitchFamily="18" charset="0"/>
              </a:rPr>
              <a:t>gmm_silhouette</a:t>
            </a:r>
            <a:endParaRPr lang="en-US" dirty="0">
              <a:latin typeface="Times New Roman" panose="02020603050405020304" pitchFamily="18" charset="0"/>
              <a:cs typeface="Times New Roman" panose="02020603050405020304" pitchFamily="18" charset="0"/>
            </a:endParaRPr>
          </a:p>
          <a:p>
            <a:pPr marL="114300" indent="0">
              <a:buNone/>
            </a:pPr>
            <a:endParaRPr lang="en-US" dirty="0">
              <a:latin typeface="Times New Roman" panose="02020603050405020304" pitchFamily="18" charset="0"/>
              <a:cs typeface="Times New Roman" panose="02020603050405020304" pitchFamily="18" charset="0"/>
            </a:endParaRPr>
          </a:p>
          <a:p>
            <a:pPr marL="114300" indent="0">
              <a:buNone/>
            </a:pPr>
            <a:r>
              <a:rPr lang="en-US" dirty="0">
                <a:latin typeface="Times New Roman" panose="02020603050405020304" pitchFamily="18" charset="0"/>
                <a:cs typeface="Times New Roman" panose="02020603050405020304" pitchFamily="18" charset="0"/>
              </a:rPr>
              <a:t>print(</a:t>
            </a:r>
            <a:r>
              <a:rPr lang="en-US" dirty="0" err="1">
                <a:latin typeface="Times New Roman" panose="02020603050405020304" pitchFamily="18" charset="0"/>
                <a:cs typeface="Times New Roman" panose="02020603050405020304" pitchFamily="18" charset="0"/>
              </a:rPr>
              <a:t>f"GMM</a:t>
            </a:r>
            <a:r>
              <a:rPr lang="en-US" dirty="0">
                <a:latin typeface="Times New Roman" panose="02020603050405020304" pitchFamily="18" charset="0"/>
                <a:cs typeface="Times New Roman" panose="02020603050405020304" pitchFamily="18" charset="0"/>
              </a:rPr>
              <a:t> Silhouette Score: {</a:t>
            </a:r>
            <a:r>
              <a:rPr lang="en-US" dirty="0" err="1">
                <a:latin typeface="Times New Roman" panose="02020603050405020304" pitchFamily="18" charset="0"/>
                <a:cs typeface="Times New Roman" panose="02020603050405020304" pitchFamily="18" charset="0"/>
              </a:rPr>
              <a:t>gmm_silhouette</a:t>
            </a:r>
            <a:r>
              <a:rPr lang="en-US" dirty="0">
                <a:latin typeface="Times New Roman" panose="02020603050405020304" pitchFamily="18" charset="0"/>
                <a:cs typeface="Times New Roman" panose="02020603050405020304" pitchFamily="18" charset="0"/>
              </a:rPr>
              <a:t>}")</a:t>
            </a:r>
            <a:endParaRPr lang="en-US" dirty="0"/>
          </a:p>
        </p:txBody>
      </p:sp>
      <p:cxnSp>
        <p:nvCxnSpPr>
          <p:cNvPr id="10" name="Straight Connector 9">
            <a:extLst>
              <a:ext uri="{FF2B5EF4-FFF2-40B4-BE49-F238E27FC236}">
                <a16:creationId xmlns="" xmlns:a16="http://schemas.microsoft.com/office/drawing/2014/main" id="{457C6C94-B820-EE29-A7B1-D08197F93B82}"/>
              </a:ext>
            </a:extLst>
          </p:cNvPr>
          <p:cNvCxnSpPr>
            <a:cxnSpLocks/>
          </p:cNvCxnSpPr>
          <p:nvPr/>
        </p:nvCxnSpPr>
        <p:spPr>
          <a:xfrm>
            <a:off x="4572000" y="0"/>
            <a:ext cx="0" cy="6858000"/>
          </a:xfrm>
          <a:prstGeom prst="line">
            <a:avLst/>
          </a:prstGeom>
        </p:spPr>
        <p:style>
          <a:lnRef idx="1">
            <a:schemeClr val="accent1"/>
          </a:lnRef>
          <a:fillRef idx="0">
            <a:schemeClr val="accent1"/>
          </a:fillRef>
          <a:effectRef idx="0">
            <a:schemeClr val="accent1"/>
          </a:effectRef>
          <a:fontRef idx="minor">
            <a:schemeClr val="tx1"/>
          </a:fontRef>
        </p:style>
      </p:cxnSp>
      <p:pic>
        <p:nvPicPr>
          <p:cNvPr id="13" name="Google Shape;107;p5">
            <a:extLst>
              <a:ext uri="{FF2B5EF4-FFF2-40B4-BE49-F238E27FC236}">
                <a16:creationId xmlns="" xmlns:a16="http://schemas.microsoft.com/office/drawing/2014/main" id="{6C49F12E-5302-4AF9-CC40-CF7C17234228}"/>
              </a:ext>
            </a:extLst>
          </p:cNvPr>
          <p:cNvPicPr preferRelativeResize="0"/>
          <p:nvPr/>
        </p:nvPicPr>
        <p:blipFill rotWithShape="1">
          <a:blip r:embed="rId2">
            <a:alphaModFix/>
          </a:blip>
          <a:srcRect/>
          <a:stretch/>
        </p:blipFill>
        <p:spPr>
          <a:xfrm>
            <a:off x="212314" y="50109"/>
            <a:ext cx="2237740" cy="755015"/>
          </a:xfrm>
          <a:prstGeom prst="rect">
            <a:avLst/>
          </a:prstGeom>
          <a:noFill/>
          <a:ln>
            <a:noFill/>
          </a:ln>
        </p:spPr>
      </p:pic>
    </p:spTree>
    <p:extLst>
      <p:ext uri="{BB962C8B-B14F-4D97-AF65-F5344CB8AC3E}">
        <p14:creationId xmlns:p14="http://schemas.microsoft.com/office/powerpoint/2010/main" val="35153390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FFEA9FA9-B5FE-03C0-A6A8-3F887BCBC62C}"/>
            </a:ext>
          </a:extLst>
        </p:cNvPr>
        <p:cNvGrpSpPr/>
        <p:nvPr/>
      </p:nvGrpSpPr>
      <p:grpSpPr>
        <a:xfrm>
          <a:off x="0" y="0"/>
          <a:ext cx="0" cy="0"/>
          <a:chOff x="0" y="0"/>
          <a:chExt cx="0" cy="0"/>
        </a:xfrm>
      </p:grpSpPr>
      <p:sp>
        <p:nvSpPr>
          <p:cNvPr id="2" name="Title 1">
            <a:extLst>
              <a:ext uri="{FF2B5EF4-FFF2-40B4-BE49-F238E27FC236}">
                <a16:creationId xmlns="" xmlns:a16="http://schemas.microsoft.com/office/drawing/2014/main" id="{48D59937-6161-FA4B-5035-F4C0E659A09F}"/>
              </a:ext>
            </a:extLst>
          </p:cNvPr>
          <p:cNvSpPr>
            <a:spLocks noGrp="1"/>
          </p:cNvSpPr>
          <p:nvPr>
            <p:ph type="title"/>
          </p:nvPr>
        </p:nvSpPr>
        <p:spPr/>
        <p:txBody>
          <a:bodyPr/>
          <a:lstStyle/>
          <a:p>
            <a:endParaRPr lang="en-US" dirty="0"/>
          </a:p>
        </p:txBody>
      </p:sp>
      <p:sp>
        <p:nvSpPr>
          <p:cNvPr id="3" name="Text Placeholder 2">
            <a:extLst>
              <a:ext uri="{FF2B5EF4-FFF2-40B4-BE49-F238E27FC236}">
                <a16:creationId xmlns="" xmlns:a16="http://schemas.microsoft.com/office/drawing/2014/main" id="{3B6A5034-C6D8-98F9-333A-5AF41E9B30DC}"/>
              </a:ext>
            </a:extLst>
          </p:cNvPr>
          <p:cNvSpPr>
            <a:spLocks noGrp="1"/>
          </p:cNvSpPr>
          <p:nvPr>
            <p:ph type="body" idx="1"/>
          </p:nvPr>
        </p:nvSpPr>
        <p:spPr>
          <a:xfrm>
            <a:off x="457200" y="882128"/>
            <a:ext cx="8229600" cy="5244036"/>
          </a:xfrm>
        </p:spPr>
        <p:txBody>
          <a:bodyPr>
            <a:normAutofit/>
          </a:bodyPr>
          <a:lstStyle/>
          <a:p>
            <a:pPr marL="114300" indent="0">
              <a:buNone/>
            </a:pPr>
            <a:r>
              <a:rPr lang="en-IN" sz="2400" dirty="0">
                <a:solidFill>
                  <a:schemeClr val="tx1"/>
                </a:solidFill>
                <a:latin typeface="Times New Roman" panose="02020603050405020304" pitchFamily="18" charset="0"/>
              </a:rPr>
              <a:t>                       </a:t>
            </a:r>
          </a:p>
          <a:p>
            <a:pPr marL="114300" indent="0">
              <a:buNone/>
            </a:pPr>
            <a:r>
              <a:rPr lang="en-IN" sz="2400" dirty="0">
                <a:solidFill>
                  <a:schemeClr val="tx1"/>
                </a:solidFill>
                <a:latin typeface="Times New Roman" panose="02020603050405020304" pitchFamily="18" charset="0"/>
              </a:rPr>
              <a:t>Output</a:t>
            </a:r>
            <a:endParaRPr lang="en-US" sz="2400" dirty="0">
              <a:solidFill>
                <a:schemeClr val="tx1"/>
              </a:solidFill>
            </a:endParaRPr>
          </a:p>
        </p:txBody>
      </p:sp>
      <p:sp>
        <p:nvSpPr>
          <p:cNvPr id="4" name="Date Placeholder 3">
            <a:extLst>
              <a:ext uri="{FF2B5EF4-FFF2-40B4-BE49-F238E27FC236}">
                <a16:creationId xmlns="" xmlns:a16="http://schemas.microsoft.com/office/drawing/2014/main" id="{FD80E2BD-21AD-00FD-DA09-7D73E92A4F31}"/>
              </a:ext>
            </a:extLst>
          </p:cNvPr>
          <p:cNvSpPr>
            <a:spLocks noGrp="1"/>
          </p:cNvSpPr>
          <p:nvPr>
            <p:ph type="dt" idx="10"/>
          </p:nvPr>
        </p:nvSpPr>
        <p:spPr/>
        <p:txBody>
          <a:bodyPr/>
          <a:lstStyle/>
          <a:p>
            <a:r>
              <a:rPr lang="en-US"/>
              <a:t>31/08/2024</a:t>
            </a:r>
          </a:p>
        </p:txBody>
      </p:sp>
      <p:pic>
        <p:nvPicPr>
          <p:cNvPr id="7" name="Google Shape;107;p5">
            <a:extLst>
              <a:ext uri="{FF2B5EF4-FFF2-40B4-BE49-F238E27FC236}">
                <a16:creationId xmlns="" xmlns:a16="http://schemas.microsoft.com/office/drawing/2014/main" id="{AD946D31-77F4-DD62-C429-0EB3C782261D}"/>
              </a:ext>
            </a:extLst>
          </p:cNvPr>
          <p:cNvPicPr preferRelativeResize="0"/>
          <p:nvPr/>
        </p:nvPicPr>
        <p:blipFill rotWithShape="1">
          <a:blip r:embed="rId2">
            <a:alphaModFix/>
          </a:blip>
          <a:srcRect/>
          <a:stretch/>
        </p:blipFill>
        <p:spPr>
          <a:xfrm>
            <a:off x="179220" y="219468"/>
            <a:ext cx="2237740" cy="755015"/>
          </a:xfrm>
          <a:prstGeom prst="rect">
            <a:avLst/>
          </a:prstGeom>
          <a:noFill/>
          <a:ln>
            <a:noFill/>
          </a:ln>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0847" y="1550813"/>
            <a:ext cx="5383033" cy="52333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784242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B993201-F2ED-E0A8-AAF2-F3147D782C06}"/>
              </a:ext>
            </a:extLst>
          </p:cNvPr>
          <p:cNvSpPr>
            <a:spLocks noGrp="1"/>
          </p:cNvSpPr>
          <p:nvPr>
            <p:ph type="title"/>
          </p:nvPr>
        </p:nvSpPr>
        <p:spPr>
          <a:xfrm>
            <a:off x="457200" y="892885"/>
            <a:ext cx="8686800" cy="1807284"/>
          </a:xfrm>
        </p:spPr>
        <p:txBody>
          <a:bodyPr>
            <a:normAutofit/>
          </a:bodyPr>
          <a:lstStyle/>
          <a:p>
            <a:r>
              <a:rPr lang="en-IN" sz="4000" b="1" dirty="0">
                <a:latin typeface="Times New Roman" panose="02020603050405020304" pitchFamily="18" charset="0"/>
                <a:cs typeface="Times New Roman" panose="02020603050405020304" pitchFamily="18" charset="0"/>
              </a:rPr>
              <a:t>Best Model Based on Silhouette Scores</a:t>
            </a:r>
            <a:r>
              <a:rPr lang="en-IN" sz="4400" b="1" dirty="0">
                <a:latin typeface="Times New Roman" panose="02020603050405020304" pitchFamily="18" charset="0"/>
                <a:cs typeface="Times New Roman" panose="02020603050405020304" pitchFamily="18" charset="0"/>
              </a:rPr>
              <a:t/>
            </a:r>
            <a:br>
              <a:rPr lang="en-IN" sz="4400" b="1" dirty="0">
                <a:latin typeface="Times New Roman" panose="02020603050405020304" pitchFamily="18" charset="0"/>
                <a:cs typeface="Times New Roman" panose="02020603050405020304" pitchFamily="18" charset="0"/>
              </a:rPr>
            </a:br>
            <a:endParaRPr lang="en-US" dirty="0"/>
          </a:p>
        </p:txBody>
      </p:sp>
      <p:sp>
        <p:nvSpPr>
          <p:cNvPr id="3" name="Text Placeholder 2">
            <a:extLst>
              <a:ext uri="{FF2B5EF4-FFF2-40B4-BE49-F238E27FC236}">
                <a16:creationId xmlns="" xmlns:a16="http://schemas.microsoft.com/office/drawing/2014/main" id="{74353765-4B0C-0295-F6C8-4046550F9F87}"/>
              </a:ext>
            </a:extLst>
          </p:cNvPr>
          <p:cNvSpPr>
            <a:spLocks noGrp="1"/>
          </p:cNvSpPr>
          <p:nvPr>
            <p:ph type="body" idx="1"/>
          </p:nvPr>
        </p:nvSpPr>
        <p:spPr>
          <a:xfrm>
            <a:off x="457200" y="1839558"/>
            <a:ext cx="8229600" cy="4297363"/>
          </a:xfrm>
        </p:spPr>
        <p:txBody>
          <a:bodyPr>
            <a:normAutofit lnSpcReduction="10000"/>
          </a:bodyPr>
          <a:lstStyle/>
          <a:p>
            <a:pPr marL="114300" indent="0">
              <a:lnSpc>
                <a:spcPct val="150000"/>
              </a:lnSpc>
              <a:buNone/>
            </a:pPr>
            <a:r>
              <a:rPr lang="en-IN" sz="1600" b="1" dirty="0">
                <a:latin typeface="Times New Roman" panose="02020603050405020304" pitchFamily="18" charset="0"/>
                <a:cs typeface="Times New Roman" panose="02020603050405020304" pitchFamily="18" charset="0"/>
              </a:rPr>
              <a:t>K-Means</a:t>
            </a:r>
            <a:r>
              <a:rPr lang="en-IN" sz="1600" dirty="0">
                <a:latin typeface="Times New Roman" panose="02020603050405020304" pitchFamily="18" charset="0"/>
                <a:cs typeface="Times New Roman" panose="02020603050405020304" pitchFamily="18" charset="0"/>
              </a:rPr>
              <a:t> has the highest silhouette score of </a:t>
            </a:r>
            <a:r>
              <a:rPr lang="en-IN" sz="1600" b="1" dirty="0">
                <a:latin typeface="Times New Roman" panose="02020603050405020304" pitchFamily="18" charset="0"/>
                <a:cs typeface="Times New Roman" panose="02020603050405020304" pitchFamily="18" charset="0"/>
              </a:rPr>
              <a:t>0.20</a:t>
            </a:r>
            <a:r>
              <a:rPr lang="en-IN" sz="1600" dirty="0">
                <a:latin typeface="Times New Roman" panose="02020603050405020304" pitchFamily="18" charset="0"/>
                <a:cs typeface="Times New Roman" panose="02020603050405020304" pitchFamily="18" charset="0"/>
              </a:rPr>
              <a:t>, which suggests it performs the best in terms of cluster cohesion and separation compared to the other models. Higher silhouette scores indicate better-defined clusters with more distinct boundaries between them.</a:t>
            </a:r>
            <a:br>
              <a:rPr lang="en-IN" sz="1600" dirty="0">
                <a:latin typeface="Times New Roman" panose="02020603050405020304" pitchFamily="18" charset="0"/>
                <a:cs typeface="Times New Roman" panose="02020603050405020304" pitchFamily="18" charset="0"/>
              </a:rPr>
            </a:br>
            <a:r>
              <a:rPr lang="en-IN" sz="1600" dirty="0">
                <a:latin typeface="Times New Roman" panose="02020603050405020304" pitchFamily="18" charset="0"/>
                <a:cs typeface="Times New Roman" panose="02020603050405020304" pitchFamily="18" charset="0"/>
              </a:rPr>
              <a:t/>
            </a:r>
            <a:br>
              <a:rPr lang="en-IN" sz="1600" dirty="0">
                <a:latin typeface="Times New Roman" panose="02020603050405020304" pitchFamily="18" charset="0"/>
                <a:cs typeface="Times New Roman" panose="02020603050405020304" pitchFamily="18" charset="0"/>
              </a:rPr>
            </a:br>
            <a:r>
              <a:rPr lang="en-IN" sz="1600" b="1" dirty="0">
                <a:latin typeface="Times New Roman" panose="02020603050405020304" pitchFamily="18" charset="0"/>
                <a:cs typeface="Times New Roman" panose="02020603050405020304" pitchFamily="18" charset="0"/>
              </a:rPr>
              <a:t>Why Other Models Are Not as Good:</a:t>
            </a:r>
          </a:p>
          <a:p>
            <a:pPr marL="114300" indent="0">
              <a:lnSpc>
                <a:spcPct val="150000"/>
              </a:lnSpc>
              <a:buNone/>
            </a:pPr>
            <a:r>
              <a:rPr lang="en-IN" sz="1600" b="1" dirty="0">
                <a:latin typeface="Times New Roman" panose="02020603050405020304" pitchFamily="18" charset="0"/>
                <a:cs typeface="Times New Roman" panose="02020603050405020304" pitchFamily="18" charset="0"/>
              </a:rPr>
              <a:t>Hierarchical Clustering (Silhouette Score: 0.14):</a:t>
            </a:r>
          </a:p>
          <a:p>
            <a:pPr marL="114300" indent="0">
              <a:lnSpc>
                <a:spcPct val="150000"/>
              </a:lnSpc>
              <a:buNone/>
            </a:pPr>
            <a:r>
              <a:rPr lang="en-IN" sz="1600" b="1" dirty="0">
                <a:latin typeface="Times New Roman" panose="02020603050405020304" pitchFamily="18" charset="0"/>
                <a:cs typeface="Times New Roman" panose="02020603050405020304" pitchFamily="18" charset="0"/>
              </a:rPr>
              <a:t>Explanation: </a:t>
            </a:r>
            <a:r>
              <a:rPr lang="en-IN" sz="1600" dirty="0">
                <a:latin typeface="Times New Roman" panose="02020603050405020304" pitchFamily="18" charset="0"/>
                <a:cs typeface="Times New Roman" panose="02020603050405020304" pitchFamily="18" charset="0"/>
              </a:rPr>
              <a:t>Though close to K-Means in performance, the slightly lower silhouette score suggests that the clusters are not as well-defined. This could be due to the hierarchical nature of the algorithm, which merges clusters based on distance but may create suboptimal boundaries.</a:t>
            </a:r>
          </a:p>
          <a:p>
            <a:pPr marL="114300" indent="0">
              <a:lnSpc>
                <a:spcPct val="150000"/>
              </a:lnSpc>
              <a:buNone/>
            </a:pPr>
            <a:r>
              <a:rPr lang="en-IN" sz="1600" b="1" dirty="0">
                <a:latin typeface="Times New Roman" panose="02020603050405020304" pitchFamily="18" charset="0"/>
                <a:cs typeface="Times New Roman" panose="02020603050405020304" pitchFamily="18" charset="0"/>
              </a:rPr>
              <a:t>Limitation: </a:t>
            </a:r>
            <a:r>
              <a:rPr lang="en-IN" sz="1600" dirty="0">
                <a:latin typeface="Times New Roman" panose="02020603050405020304" pitchFamily="18" charset="0"/>
                <a:cs typeface="Times New Roman" panose="02020603050405020304" pitchFamily="18" charset="0"/>
              </a:rPr>
              <a:t>The predefined linkage criteria might not be as suitable for the given dataset, leading to clusters that overlap or don't separate as cleanly.</a:t>
            </a:r>
          </a:p>
          <a:p>
            <a:pPr marL="114300" indent="0">
              <a:lnSpc>
                <a:spcPct val="150000"/>
              </a:lnSpc>
              <a:buNone/>
            </a:pPr>
            <a:endParaRPr lang="en-IN" sz="1600" dirty="0">
              <a:latin typeface="Times New Roman" panose="02020603050405020304" pitchFamily="18" charset="0"/>
              <a:cs typeface="Times New Roman" panose="02020603050405020304" pitchFamily="18" charset="0"/>
            </a:endParaRPr>
          </a:p>
          <a:p>
            <a:pPr marL="114300" indent="0">
              <a:lnSpc>
                <a:spcPct val="150000"/>
              </a:lnSpc>
              <a:buNone/>
            </a:pPr>
            <a:endParaRPr lang="en-IN" sz="1600" dirty="0">
              <a:latin typeface="Times New Roman" panose="02020603050405020304" pitchFamily="18" charset="0"/>
              <a:cs typeface="Times New Roman" panose="02020603050405020304" pitchFamily="18" charset="0"/>
            </a:endParaRPr>
          </a:p>
          <a:p>
            <a:endParaRPr lang="en-US" dirty="0"/>
          </a:p>
        </p:txBody>
      </p:sp>
      <p:sp>
        <p:nvSpPr>
          <p:cNvPr id="4" name="Date Placeholder 3">
            <a:extLst>
              <a:ext uri="{FF2B5EF4-FFF2-40B4-BE49-F238E27FC236}">
                <a16:creationId xmlns="" xmlns:a16="http://schemas.microsoft.com/office/drawing/2014/main" id="{CA365961-08E9-787C-994C-58D13FD0923F}"/>
              </a:ext>
            </a:extLst>
          </p:cNvPr>
          <p:cNvSpPr>
            <a:spLocks noGrp="1"/>
          </p:cNvSpPr>
          <p:nvPr>
            <p:ph type="dt" idx="10"/>
          </p:nvPr>
        </p:nvSpPr>
        <p:spPr/>
        <p:txBody>
          <a:bodyPr/>
          <a:lstStyle/>
          <a:p>
            <a:r>
              <a:rPr lang="en-US"/>
              <a:t>31/08/2024</a:t>
            </a:r>
          </a:p>
        </p:txBody>
      </p:sp>
      <p:pic>
        <p:nvPicPr>
          <p:cNvPr id="5" name="Google Shape;107;p5">
            <a:extLst>
              <a:ext uri="{FF2B5EF4-FFF2-40B4-BE49-F238E27FC236}">
                <a16:creationId xmlns="" xmlns:a16="http://schemas.microsoft.com/office/drawing/2014/main" id="{E4CCB6F7-85EF-3E42-C291-A979327791FA}"/>
              </a:ext>
            </a:extLst>
          </p:cNvPr>
          <p:cNvPicPr preferRelativeResize="0"/>
          <p:nvPr/>
        </p:nvPicPr>
        <p:blipFill rotWithShape="1">
          <a:blip r:embed="rId2">
            <a:alphaModFix/>
          </a:blip>
          <a:srcRect/>
          <a:stretch/>
        </p:blipFill>
        <p:spPr>
          <a:xfrm>
            <a:off x="179220" y="219468"/>
            <a:ext cx="2237740" cy="755015"/>
          </a:xfrm>
          <a:prstGeom prst="rect">
            <a:avLst/>
          </a:prstGeom>
          <a:noFill/>
          <a:ln>
            <a:noFill/>
          </a:ln>
        </p:spPr>
      </p:pic>
    </p:spTree>
    <p:extLst>
      <p:ext uri="{BB962C8B-B14F-4D97-AF65-F5344CB8AC3E}">
        <p14:creationId xmlns:p14="http://schemas.microsoft.com/office/powerpoint/2010/main" val="30225713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6AE286A7-F006-5FF0-42FA-4FC81FF9C90C}"/>
            </a:ext>
          </a:extLst>
        </p:cNvPr>
        <p:cNvGrpSpPr/>
        <p:nvPr/>
      </p:nvGrpSpPr>
      <p:grpSpPr>
        <a:xfrm>
          <a:off x="0" y="0"/>
          <a:ext cx="0" cy="0"/>
          <a:chOff x="0" y="0"/>
          <a:chExt cx="0" cy="0"/>
        </a:xfrm>
      </p:grpSpPr>
      <p:sp>
        <p:nvSpPr>
          <p:cNvPr id="2" name="Title 1">
            <a:extLst>
              <a:ext uri="{FF2B5EF4-FFF2-40B4-BE49-F238E27FC236}">
                <a16:creationId xmlns="" xmlns:a16="http://schemas.microsoft.com/office/drawing/2014/main" id="{531DF214-419D-8E80-6032-61BD7DA736A1}"/>
              </a:ext>
            </a:extLst>
          </p:cNvPr>
          <p:cNvSpPr>
            <a:spLocks noGrp="1"/>
          </p:cNvSpPr>
          <p:nvPr>
            <p:ph type="title"/>
          </p:nvPr>
        </p:nvSpPr>
        <p:spPr/>
        <p:txBody>
          <a:bodyPr/>
          <a:lstStyle/>
          <a:p>
            <a:endParaRPr lang="en-US"/>
          </a:p>
        </p:txBody>
      </p:sp>
      <p:sp>
        <p:nvSpPr>
          <p:cNvPr id="3" name="Text Placeholder 2">
            <a:extLst>
              <a:ext uri="{FF2B5EF4-FFF2-40B4-BE49-F238E27FC236}">
                <a16:creationId xmlns="" xmlns:a16="http://schemas.microsoft.com/office/drawing/2014/main" id="{78FC6A78-5931-6B95-9172-D882DBF43091}"/>
              </a:ext>
            </a:extLst>
          </p:cNvPr>
          <p:cNvSpPr>
            <a:spLocks noGrp="1"/>
          </p:cNvSpPr>
          <p:nvPr>
            <p:ph type="body" idx="1"/>
          </p:nvPr>
        </p:nvSpPr>
        <p:spPr>
          <a:xfrm>
            <a:off x="457200" y="1247888"/>
            <a:ext cx="8229600" cy="4878276"/>
          </a:xfrm>
        </p:spPr>
        <p:txBody>
          <a:bodyPr>
            <a:normAutofit fontScale="40000" lnSpcReduction="20000"/>
          </a:bodyPr>
          <a:lstStyle/>
          <a:p>
            <a:pPr marL="114300" indent="0">
              <a:lnSpc>
                <a:spcPct val="170000"/>
              </a:lnSpc>
              <a:buNone/>
            </a:pPr>
            <a:r>
              <a:rPr lang="en-US" sz="3400" b="1" dirty="0">
                <a:latin typeface="Times New Roman" panose="02020603050405020304" pitchFamily="18" charset="0"/>
                <a:cs typeface="Times New Roman" panose="02020603050405020304" pitchFamily="18" charset="0"/>
              </a:rPr>
              <a:t>DBSCAN (Silhouette Score: Cant even </a:t>
            </a:r>
            <a:r>
              <a:rPr lang="en-US" sz="3400" b="1" dirty="0" err="1">
                <a:latin typeface="Times New Roman" panose="02020603050405020304" pitchFamily="18" charset="0"/>
                <a:cs typeface="Times New Roman" panose="02020603050405020304" pitchFamily="18" charset="0"/>
              </a:rPr>
              <a:t>caluclate</a:t>
            </a:r>
            <a:r>
              <a:rPr lang="en-US" sz="3400" b="1" dirty="0">
                <a:latin typeface="Times New Roman" panose="02020603050405020304" pitchFamily="18" charset="0"/>
                <a:cs typeface="Times New Roman" panose="02020603050405020304" pitchFamily="18" charset="0"/>
              </a:rPr>
              <a:t> silhouette score):</a:t>
            </a:r>
          </a:p>
          <a:p>
            <a:pPr marL="114300" indent="0">
              <a:lnSpc>
                <a:spcPct val="170000"/>
              </a:lnSpc>
              <a:buNone/>
            </a:pPr>
            <a:r>
              <a:rPr lang="en-US" sz="3400" b="1" dirty="0">
                <a:latin typeface="Times New Roman" panose="02020603050405020304" pitchFamily="18" charset="0"/>
                <a:cs typeface="Times New Roman" panose="02020603050405020304" pitchFamily="18" charset="0"/>
              </a:rPr>
              <a:t>Explanation: </a:t>
            </a:r>
            <a:r>
              <a:rPr lang="en-US" sz="3400" dirty="0">
                <a:latin typeface="Times New Roman" panose="02020603050405020304" pitchFamily="18" charset="0"/>
                <a:cs typeface="Times New Roman" panose="02020603050405020304" pitchFamily="18" charset="0"/>
              </a:rPr>
              <a:t>DBSCAN has no silhouette score, indicating that it struggles to form well-separated clusters. This could be due to the algorithm treating many points as outliers or forming dense clusters that do not align well with the data’s natural distribution.</a:t>
            </a:r>
          </a:p>
          <a:p>
            <a:pPr marL="114300" indent="0">
              <a:lnSpc>
                <a:spcPct val="170000"/>
              </a:lnSpc>
              <a:buNone/>
            </a:pPr>
            <a:r>
              <a:rPr lang="en-US" sz="3400" b="1" dirty="0">
                <a:latin typeface="Times New Roman" panose="02020603050405020304" pitchFamily="18" charset="0"/>
                <a:cs typeface="Times New Roman" panose="02020603050405020304" pitchFamily="18" charset="0"/>
              </a:rPr>
              <a:t>Limitation: </a:t>
            </a:r>
            <a:r>
              <a:rPr lang="en-US" sz="3400" dirty="0">
                <a:latin typeface="Times New Roman" panose="02020603050405020304" pitchFamily="18" charset="0"/>
                <a:cs typeface="Times New Roman" panose="02020603050405020304" pitchFamily="18" charset="0"/>
              </a:rPr>
              <a:t>DBSCAN is sensitive to the choice of eps and </a:t>
            </a:r>
            <a:r>
              <a:rPr lang="en-US" sz="3400" dirty="0" err="1">
                <a:latin typeface="Times New Roman" panose="02020603050405020304" pitchFamily="18" charset="0"/>
                <a:cs typeface="Times New Roman" panose="02020603050405020304" pitchFamily="18" charset="0"/>
              </a:rPr>
              <a:t>min_samples</a:t>
            </a:r>
            <a:r>
              <a:rPr lang="en-US" sz="3400" dirty="0">
                <a:latin typeface="Times New Roman" panose="02020603050405020304" pitchFamily="18" charset="0"/>
                <a:cs typeface="Times New Roman" panose="02020603050405020304" pitchFamily="18" charset="0"/>
              </a:rPr>
              <a:t>. In this case, these parameters might not have been optimal, leading to a poor clustering structure.</a:t>
            </a:r>
          </a:p>
          <a:p>
            <a:pPr marL="114300" indent="0">
              <a:lnSpc>
                <a:spcPct val="170000"/>
              </a:lnSpc>
              <a:buNone/>
            </a:pPr>
            <a:endParaRPr lang="en-US" sz="3400" dirty="0">
              <a:latin typeface="Times New Roman" panose="02020603050405020304" pitchFamily="18" charset="0"/>
              <a:cs typeface="Times New Roman" panose="02020603050405020304" pitchFamily="18" charset="0"/>
            </a:endParaRPr>
          </a:p>
          <a:p>
            <a:pPr marL="114300" indent="0">
              <a:lnSpc>
                <a:spcPct val="170000"/>
              </a:lnSpc>
              <a:buNone/>
            </a:pPr>
            <a:r>
              <a:rPr lang="en-US" sz="3400" b="1" dirty="0">
                <a:latin typeface="Times New Roman" panose="02020603050405020304" pitchFamily="18" charset="0"/>
                <a:cs typeface="Times New Roman" panose="02020603050405020304" pitchFamily="18" charset="0"/>
              </a:rPr>
              <a:t>Gaussian Mixture Model (GMM) (Silhouette Score: 0.19):</a:t>
            </a:r>
          </a:p>
          <a:p>
            <a:pPr marL="114300" indent="0">
              <a:lnSpc>
                <a:spcPct val="170000"/>
              </a:lnSpc>
              <a:buNone/>
            </a:pPr>
            <a:r>
              <a:rPr lang="en-US" sz="3400" b="1" dirty="0">
                <a:latin typeface="Times New Roman" panose="02020603050405020304" pitchFamily="18" charset="0"/>
                <a:cs typeface="Times New Roman" panose="02020603050405020304" pitchFamily="18" charset="0"/>
              </a:rPr>
              <a:t>Explanation: </a:t>
            </a:r>
            <a:r>
              <a:rPr lang="en-US" sz="3400" dirty="0">
                <a:latin typeface="Times New Roman" panose="02020603050405020304" pitchFamily="18" charset="0"/>
                <a:cs typeface="Times New Roman" panose="02020603050405020304" pitchFamily="18" charset="0"/>
              </a:rPr>
              <a:t>GMM assumes that the data follows a Gaussian distribution, which might not match the structure of the data well enough, leading to a slightly lower score than K-Means. It performs well but falls short of creating clusters with strong separation.</a:t>
            </a:r>
          </a:p>
          <a:p>
            <a:pPr marL="114300" indent="0">
              <a:lnSpc>
                <a:spcPct val="170000"/>
              </a:lnSpc>
              <a:buNone/>
            </a:pPr>
            <a:r>
              <a:rPr lang="en-US" sz="3400" b="1" dirty="0">
                <a:latin typeface="Times New Roman" panose="02020603050405020304" pitchFamily="18" charset="0"/>
                <a:cs typeface="Times New Roman" panose="02020603050405020304" pitchFamily="18" charset="0"/>
              </a:rPr>
              <a:t>Limitation: </a:t>
            </a:r>
            <a:r>
              <a:rPr lang="en-US" sz="3400" dirty="0">
                <a:latin typeface="Times New Roman" panose="02020603050405020304" pitchFamily="18" charset="0"/>
                <a:cs typeface="Times New Roman" panose="02020603050405020304" pitchFamily="18" charset="0"/>
              </a:rPr>
              <a:t>The probabilistic nature of GMM can sometimes lead to overlapping clusters if the data doesn't fit the Gaussian distribution well.</a:t>
            </a:r>
          </a:p>
          <a:p>
            <a:endParaRPr lang="en-US" dirty="0"/>
          </a:p>
        </p:txBody>
      </p:sp>
      <p:sp>
        <p:nvSpPr>
          <p:cNvPr id="4" name="Date Placeholder 3">
            <a:extLst>
              <a:ext uri="{FF2B5EF4-FFF2-40B4-BE49-F238E27FC236}">
                <a16:creationId xmlns="" xmlns:a16="http://schemas.microsoft.com/office/drawing/2014/main" id="{43943520-DFAA-381E-F9B2-1FB29EAD0FBF}"/>
              </a:ext>
            </a:extLst>
          </p:cNvPr>
          <p:cNvSpPr>
            <a:spLocks noGrp="1"/>
          </p:cNvSpPr>
          <p:nvPr>
            <p:ph type="dt" idx="10"/>
          </p:nvPr>
        </p:nvSpPr>
        <p:spPr/>
        <p:txBody>
          <a:bodyPr/>
          <a:lstStyle/>
          <a:p>
            <a:r>
              <a:rPr lang="en-US"/>
              <a:t>31/08/2024</a:t>
            </a:r>
          </a:p>
        </p:txBody>
      </p:sp>
      <p:pic>
        <p:nvPicPr>
          <p:cNvPr id="5" name="Google Shape;107;p5">
            <a:extLst>
              <a:ext uri="{FF2B5EF4-FFF2-40B4-BE49-F238E27FC236}">
                <a16:creationId xmlns="" xmlns:a16="http://schemas.microsoft.com/office/drawing/2014/main" id="{695F9CCE-D84B-8EC9-2A72-3E14C40C3DAE}"/>
              </a:ext>
            </a:extLst>
          </p:cNvPr>
          <p:cNvPicPr preferRelativeResize="0"/>
          <p:nvPr/>
        </p:nvPicPr>
        <p:blipFill rotWithShape="1">
          <a:blip r:embed="rId2">
            <a:alphaModFix/>
          </a:blip>
          <a:srcRect/>
          <a:stretch/>
        </p:blipFill>
        <p:spPr>
          <a:xfrm>
            <a:off x="179220" y="354328"/>
            <a:ext cx="2237740" cy="755015"/>
          </a:xfrm>
          <a:prstGeom prst="rect">
            <a:avLst/>
          </a:prstGeom>
          <a:noFill/>
          <a:ln>
            <a:noFill/>
          </a:ln>
        </p:spPr>
      </p:pic>
    </p:spTree>
    <p:extLst>
      <p:ext uri="{BB962C8B-B14F-4D97-AF65-F5344CB8AC3E}">
        <p14:creationId xmlns:p14="http://schemas.microsoft.com/office/powerpoint/2010/main" val="7049549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C6C2BCE-D69E-96E4-A9DB-1B1DB4F14B2B}"/>
              </a:ext>
            </a:extLst>
          </p:cNvPr>
          <p:cNvSpPr>
            <a:spLocks noGrp="1"/>
          </p:cNvSpPr>
          <p:nvPr>
            <p:ph type="title"/>
          </p:nvPr>
        </p:nvSpPr>
        <p:spPr/>
        <p:txBody>
          <a:bodyPr/>
          <a:lstStyle/>
          <a:p>
            <a:endParaRPr lang="en-US" dirty="0"/>
          </a:p>
        </p:txBody>
      </p:sp>
      <p:sp>
        <p:nvSpPr>
          <p:cNvPr id="3" name="Text Placeholder 2">
            <a:extLst>
              <a:ext uri="{FF2B5EF4-FFF2-40B4-BE49-F238E27FC236}">
                <a16:creationId xmlns="" xmlns:a16="http://schemas.microsoft.com/office/drawing/2014/main" id="{A231A2F8-BDC5-FF6C-6B99-0EE964DA9B65}"/>
              </a:ext>
            </a:extLst>
          </p:cNvPr>
          <p:cNvSpPr>
            <a:spLocks noGrp="1"/>
          </p:cNvSpPr>
          <p:nvPr>
            <p:ph type="body" idx="1"/>
          </p:nvPr>
        </p:nvSpPr>
        <p:spPr/>
        <p:txBody>
          <a:bodyPr>
            <a:normAutofit/>
          </a:bodyPr>
          <a:lstStyle/>
          <a:p>
            <a:pPr marL="628650" indent="-514350" algn="just">
              <a:lnSpc>
                <a:spcPct val="160000"/>
              </a:lnSpc>
              <a:buFont typeface="+mj-lt"/>
              <a:buAutoNum type="arabicPeriod"/>
            </a:pPr>
            <a:r>
              <a:rPr lang="en-IN" sz="1600" b="1" dirty="0">
                <a:latin typeface="Times New Roman" panose="02020603050405020304" pitchFamily="18" charset="0"/>
                <a:cs typeface="Times New Roman" panose="02020603050405020304" pitchFamily="18" charset="0"/>
              </a:rPr>
              <a:t>Why does K-Means perform better in this case?</a:t>
            </a:r>
            <a:endParaRPr lang="en-IN" sz="1600" dirty="0">
              <a:latin typeface="Times New Roman" panose="02020603050405020304" pitchFamily="18" charset="0"/>
              <a:cs typeface="Times New Roman" panose="02020603050405020304" pitchFamily="18" charset="0"/>
            </a:endParaRPr>
          </a:p>
          <a:p>
            <a:pPr marL="114300" indent="0" algn="just">
              <a:lnSpc>
                <a:spcPct val="160000"/>
              </a:lnSpc>
              <a:buNone/>
            </a:pPr>
            <a:r>
              <a:rPr lang="en-IN" sz="1600" dirty="0">
                <a:latin typeface="Times New Roman" panose="02020603050405020304" pitchFamily="18" charset="0"/>
                <a:cs typeface="Times New Roman" panose="02020603050405020304" pitchFamily="18" charset="0"/>
              </a:rPr>
              <a:t>K-Means tends to work well when clusters are spherical and of similar size, which might align with the structure of your scaled data. The simplicity and direct minimization of intra-cluster variance may have led to more distinct, well-separated clusters compared to other models.</a:t>
            </a:r>
          </a:p>
          <a:p>
            <a:pPr marL="114300" indent="0" algn="just">
              <a:lnSpc>
                <a:spcPct val="160000"/>
              </a:lnSpc>
              <a:buNone/>
            </a:pPr>
            <a:endParaRPr lang="en-IN" sz="1600" dirty="0">
              <a:latin typeface="Times New Roman" panose="02020603050405020304" pitchFamily="18" charset="0"/>
              <a:cs typeface="Times New Roman" panose="02020603050405020304" pitchFamily="18" charset="0"/>
            </a:endParaRPr>
          </a:p>
          <a:p>
            <a:pPr marL="628650" indent="-514350" algn="just">
              <a:lnSpc>
                <a:spcPct val="150000"/>
              </a:lnSpc>
              <a:buFont typeface="+mj-lt"/>
              <a:buAutoNum type="arabicPeriod" startAt="2"/>
            </a:pPr>
            <a:r>
              <a:rPr lang="en-IN" sz="1600" b="1" dirty="0">
                <a:latin typeface="Times New Roman" panose="02020603050405020304" pitchFamily="18" charset="0"/>
                <a:cs typeface="Times New Roman" panose="02020603050405020304" pitchFamily="18" charset="0"/>
              </a:rPr>
              <a:t>Why is DBSCAN's score lower despite its strength in detecting outliers?</a:t>
            </a:r>
            <a:endParaRPr lang="en-IN" sz="1600" dirty="0">
              <a:latin typeface="Times New Roman" panose="02020603050405020304" pitchFamily="18" charset="0"/>
              <a:cs typeface="Times New Roman" panose="02020603050405020304" pitchFamily="18" charset="0"/>
            </a:endParaRPr>
          </a:p>
          <a:p>
            <a:pPr marL="114300" indent="0" algn="just">
              <a:lnSpc>
                <a:spcPct val="150000"/>
              </a:lnSpc>
              <a:buNone/>
            </a:pPr>
            <a:r>
              <a:rPr lang="en-IN" sz="1600" dirty="0">
                <a:latin typeface="Times New Roman" panose="02020603050405020304" pitchFamily="18" charset="0"/>
                <a:cs typeface="Times New Roman" panose="02020603050405020304" pitchFamily="18" charset="0"/>
              </a:rPr>
              <a:t>DBSCAN is highly sensitive to parameter settings (eps and </a:t>
            </a:r>
            <a:r>
              <a:rPr lang="en-IN" sz="1600" dirty="0" err="1">
                <a:latin typeface="Times New Roman" panose="02020603050405020304" pitchFamily="18" charset="0"/>
                <a:cs typeface="Times New Roman" panose="02020603050405020304" pitchFamily="18" charset="0"/>
              </a:rPr>
              <a:t>min_samples</a:t>
            </a:r>
            <a:r>
              <a:rPr lang="en-IN" sz="1600" dirty="0">
                <a:latin typeface="Times New Roman" panose="02020603050405020304" pitchFamily="18" charset="0"/>
                <a:cs typeface="Times New Roman" panose="02020603050405020304" pitchFamily="18" charset="0"/>
              </a:rPr>
              <a:t>). If these are not chosen carefully, it may either label too many points as outliers or fail to detect clusters properly. In this case, no score indicates that DBSCAN likely failed to capture the true structure of the data.</a:t>
            </a:r>
          </a:p>
          <a:p>
            <a:pPr marL="628650" indent="-514350">
              <a:buFont typeface="+mj-lt"/>
              <a:buAutoNum type="arabicPeriod" startAt="2"/>
            </a:pPr>
            <a:endParaRPr lang="en-US" dirty="0"/>
          </a:p>
        </p:txBody>
      </p:sp>
      <p:sp>
        <p:nvSpPr>
          <p:cNvPr id="4" name="Date Placeholder 3">
            <a:extLst>
              <a:ext uri="{FF2B5EF4-FFF2-40B4-BE49-F238E27FC236}">
                <a16:creationId xmlns="" xmlns:a16="http://schemas.microsoft.com/office/drawing/2014/main" id="{CFACB4D1-77EE-2E62-939D-5B1620CF7DFF}"/>
              </a:ext>
            </a:extLst>
          </p:cNvPr>
          <p:cNvSpPr>
            <a:spLocks noGrp="1"/>
          </p:cNvSpPr>
          <p:nvPr>
            <p:ph type="dt" idx="10"/>
          </p:nvPr>
        </p:nvSpPr>
        <p:spPr/>
        <p:txBody>
          <a:bodyPr/>
          <a:lstStyle/>
          <a:p>
            <a:r>
              <a:rPr lang="en-US"/>
              <a:t>31/08/2024</a:t>
            </a:r>
          </a:p>
        </p:txBody>
      </p:sp>
      <p:pic>
        <p:nvPicPr>
          <p:cNvPr id="5" name="Google Shape;107;p5">
            <a:extLst>
              <a:ext uri="{FF2B5EF4-FFF2-40B4-BE49-F238E27FC236}">
                <a16:creationId xmlns="" xmlns:a16="http://schemas.microsoft.com/office/drawing/2014/main" id="{81F539E0-A588-84C5-E6B4-7BF1BD48C4BC}"/>
              </a:ext>
            </a:extLst>
          </p:cNvPr>
          <p:cNvPicPr preferRelativeResize="0"/>
          <p:nvPr/>
        </p:nvPicPr>
        <p:blipFill rotWithShape="1">
          <a:blip r:embed="rId2">
            <a:alphaModFix/>
          </a:blip>
          <a:srcRect/>
          <a:stretch/>
        </p:blipFill>
        <p:spPr>
          <a:xfrm>
            <a:off x="179220" y="354328"/>
            <a:ext cx="2237740" cy="755015"/>
          </a:xfrm>
          <a:prstGeom prst="rect">
            <a:avLst/>
          </a:prstGeom>
          <a:noFill/>
          <a:ln>
            <a:noFill/>
          </a:ln>
        </p:spPr>
      </p:pic>
    </p:spTree>
    <p:extLst>
      <p:ext uri="{BB962C8B-B14F-4D97-AF65-F5344CB8AC3E}">
        <p14:creationId xmlns:p14="http://schemas.microsoft.com/office/powerpoint/2010/main" val="3655215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E24D6E6-197C-DE74-A6B2-6E1E0748EA9D}"/>
              </a:ext>
            </a:extLst>
          </p:cNvPr>
          <p:cNvSpPr>
            <a:spLocks noGrp="1"/>
          </p:cNvSpPr>
          <p:nvPr>
            <p:ph type="title"/>
          </p:nvPr>
        </p:nvSpPr>
        <p:spPr/>
        <p:txBody>
          <a:bodyPr/>
          <a:lstStyle/>
          <a:p>
            <a:endParaRPr lang="en-US"/>
          </a:p>
        </p:txBody>
      </p:sp>
      <p:sp>
        <p:nvSpPr>
          <p:cNvPr id="3" name="Text Placeholder 2">
            <a:extLst>
              <a:ext uri="{FF2B5EF4-FFF2-40B4-BE49-F238E27FC236}">
                <a16:creationId xmlns="" xmlns:a16="http://schemas.microsoft.com/office/drawing/2014/main" id="{2C73B060-0C7D-76D2-5775-3DB91F0C3E2A}"/>
              </a:ext>
            </a:extLst>
          </p:cNvPr>
          <p:cNvSpPr>
            <a:spLocks noGrp="1"/>
          </p:cNvSpPr>
          <p:nvPr>
            <p:ph type="body" idx="1"/>
          </p:nvPr>
        </p:nvSpPr>
        <p:spPr/>
        <p:txBody>
          <a:bodyPr>
            <a:normAutofit/>
          </a:bodyPr>
          <a:lstStyle/>
          <a:p>
            <a:pPr algn="just">
              <a:lnSpc>
                <a:spcPct val="150000"/>
              </a:lnSpc>
              <a:buFont typeface="+mj-lt"/>
              <a:buAutoNum type="arabicPeriod" startAt="3"/>
            </a:pPr>
            <a:r>
              <a:rPr lang="en-IN" sz="1600" b="1" dirty="0">
                <a:latin typeface="Times New Roman" panose="02020603050405020304" pitchFamily="18" charset="0"/>
                <a:cs typeface="Times New Roman" panose="02020603050405020304" pitchFamily="18" charset="0"/>
              </a:rPr>
              <a:t>What does the difference in silhouette scores tell us about the data?</a:t>
            </a:r>
            <a:endParaRPr lang="en-IN" sz="1600" dirty="0">
              <a:latin typeface="Times New Roman" panose="02020603050405020304" pitchFamily="18" charset="0"/>
              <a:cs typeface="Times New Roman" panose="02020603050405020304" pitchFamily="18" charset="0"/>
            </a:endParaRPr>
          </a:p>
          <a:p>
            <a:pPr marL="114300" indent="0" algn="just">
              <a:lnSpc>
                <a:spcPct val="150000"/>
              </a:lnSpc>
              <a:buNone/>
            </a:pPr>
            <a:r>
              <a:rPr lang="en-IN" sz="1600" dirty="0">
                <a:latin typeface="Times New Roman" panose="02020603050405020304" pitchFamily="18" charset="0"/>
                <a:cs typeface="Times New Roman" panose="02020603050405020304" pitchFamily="18" charset="0"/>
              </a:rPr>
              <a:t>The relatively low scores across all models suggest that the data may not have clear, well-separated clusters, or the scaling/preprocessing may not be optimal. The slight differences between the models highlight how sensitive each algorithm is to the underlying data structure.</a:t>
            </a:r>
          </a:p>
          <a:p>
            <a:pPr algn="just">
              <a:lnSpc>
                <a:spcPct val="150000"/>
              </a:lnSpc>
              <a:buFont typeface="+mj-lt"/>
              <a:buAutoNum type="arabicPeriod"/>
            </a:pPr>
            <a:endParaRPr lang="en-IN" sz="1600" dirty="0">
              <a:latin typeface="Times New Roman" panose="02020603050405020304" pitchFamily="18" charset="0"/>
              <a:cs typeface="Times New Roman" panose="02020603050405020304" pitchFamily="18" charset="0"/>
            </a:endParaRPr>
          </a:p>
          <a:p>
            <a:pPr algn="just">
              <a:lnSpc>
                <a:spcPct val="150000"/>
              </a:lnSpc>
              <a:buFont typeface="+mj-lt"/>
              <a:buAutoNum type="arabicPeriod" startAt="4"/>
            </a:pPr>
            <a:r>
              <a:rPr lang="en-IN" sz="1600" b="1" dirty="0">
                <a:latin typeface="Times New Roman" panose="02020603050405020304" pitchFamily="18" charset="0"/>
                <a:cs typeface="Times New Roman" panose="02020603050405020304" pitchFamily="18" charset="0"/>
              </a:rPr>
              <a:t>What is a good silhouette score threshold?</a:t>
            </a:r>
            <a:endParaRPr lang="en-IN" sz="1600" dirty="0">
              <a:latin typeface="Times New Roman" panose="02020603050405020304" pitchFamily="18" charset="0"/>
              <a:cs typeface="Times New Roman" panose="02020603050405020304" pitchFamily="18" charset="0"/>
            </a:endParaRPr>
          </a:p>
          <a:p>
            <a:pPr marL="114300" indent="0" algn="just">
              <a:lnSpc>
                <a:spcPct val="150000"/>
              </a:lnSpc>
              <a:buNone/>
            </a:pPr>
            <a:r>
              <a:rPr lang="en-IN" sz="1600" dirty="0">
                <a:latin typeface="Times New Roman" panose="02020603050405020304" pitchFamily="18" charset="0"/>
                <a:cs typeface="Times New Roman" panose="02020603050405020304" pitchFamily="18" charset="0"/>
              </a:rPr>
              <a:t>In general, a silhouette score close to 1 indicates excellent clustering, while a score around 0 indicates overlapping clusters or poorly defined boundaries. Scores near 0.20 suggest that clusters are somewhat defined, but there may be significant overlap or suboptimal separation.</a:t>
            </a:r>
          </a:p>
          <a:p>
            <a:pPr marL="628650" indent="-514350">
              <a:buFont typeface="+mj-lt"/>
              <a:buAutoNum type="arabicPeriod"/>
            </a:pPr>
            <a:endParaRPr lang="en-US" dirty="0"/>
          </a:p>
        </p:txBody>
      </p:sp>
      <p:sp>
        <p:nvSpPr>
          <p:cNvPr id="4" name="Date Placeholder 3">
            <a:extLst>
              <a:ext uri="{FF2B5EF4-FFF2-40B4-BE49-F238E27FC236}">
                <a16:creationId xmlns="" xmlns:a16="http://schemas.microsoft.com/office/drawing/2014/main" id="{6A4DEF11-719D-82D2-4B13-3AA02E81E87E}"/>
              </a:ext>
            </a:extLst>
          </p:cNvPr>
          <p:cNvSpPr>
            <a:spLocks noGrp="1"/>
          </p:cNvSpPr>
          <p:nvPr>
            <p:ph type="dt" idx="10"/>
          </p:nvPr>
        </p:nvSpPr>
        <p:spPr/>
        <p:txBody>
          <a:bodyPr/>
          <a:lstStyle/>
          <a:p>
            <a:r>
              <a:rPr lang="en-US"/>
              <a:t>31/08/2024</a:t>
            </a:r>
          </a:p>
        </p:txBody>
      </p:sp>
    </p:spTree>
    <p:extLst>
      <p:ext uri="{BB962C8B-B14F-4D97-AF65-F5344CB8AC3E}">
        <p14:creationId xmlns:p14="http://schemas.microsoft.com/office/powerpoint/2010/main" val="6627559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2"/>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fontScale="90000"/>
          </a:bodyPr>
          <a:lstStyle/>
          <a:p>
            <a:pPr>
              <a:buSzPts val="4400"/>
            </a:pPr>
            <a:r>
              <a:rPr lang="en-US">
                <a:latin typeface="Times New Roman" panose="02020603050405020304" pitchFamily="18" charset="0"/>
                <a:cs typeface="Times New Roman" panose="02020603050405020304" pitchFamily="18" charset="0"/>
              </a:rPr>
              <a:t/>
            </a:r>
            <a:br>
              <a:rPr lang="en-US">
                <a:latin typeface="Times New Roman" panose="02020603050405020304" pitchFamily="18" charset="0"/>
                <a:cs typeface="Times New Roman" panose="02020603050405020304" pitchFamily="18" charset="0"/>
              </a:rPr>
            </a:br>
            <a:endParaRPr/>
          </a:p>
        </p:txBody>
      </p:sp>
      <p:sp>
        <p:nvSpPr>
          <p:cNvPr id="97" name="Google Shape;97;p2"/>
          <p:cNvSpPr txBox="1">
            <a:spLocks noGrp="1"/>
          </p:cNvSpPr>
          <p:nvPr>
            <p:ph type="body" idx="1"/>
          </p:nvPr>
        </p:nvSpPr>
        <p:spPr>
          <a:xfrm>
            <a:off x="457200" y="1417638"/>
            <a:ext cx="8229600" cy="4708525"/>
          </a:xfrm>
          <a:prstGeom prst="rect">
            <a:avLst/>
          </a:prstGeom>
          <a:noFill/>
          <a:ln>
            <a:noFill/>
          </a:ln>
        </p:spPr>
        <p:txBody>
          <a:bodyPr spcFirstLastPara="1" wrap="square" lIns="91425" tIns="45700" rIns="91425" bIns="45700" anchor="t" anchorCtr="0">
            <a:normAutofit fontScale="92500" lnSpcReduction="20000"/>
          </a:bodyPr>
          <a:lstStyle/>
          <a:p>
            <a:pPr marL="0" lvl="0" indent="0" algn="l" rtl="0">
              <a:spcBef>
                <a:spcPts val="0"/>
              </a:spcBef>
              <a:spcAft>
                <a:spcPts val="0"/>
              </a:spcAft>
              <a:buClr>
                <a:schemeClr val="dk1"/>
              </a:buClr>
              <a:buSzPts val="3200"/>
              <a:buNone/>
            </a:pPr>
            <a:r>
              <a:rPr lang="en-US" sz="3500" dirty="0">
                <a:latin typeface="Times New Roman" panose="02020603050405020304" pitchFamily="18" charset="0"/>
                <a:cs typeface="Times New Roman" panose="02020603050405020304" pitchFamily="18" charset="0"/>
              </a:rPr>
              <a:t>Problem Statement</a:t>
            </a:r>
          </a:p>
          <a:p>
            <a:pPr marL="0" lvl="0" indent="0" algn="l" rtl="0">
              <a:spcBef>
                <a:spcPts val="0"/>
              </a:spcBef>
              <a:spcAft>
                <a:spcPts val="0"/>
              </a:spcAft>
              <a:buClr>
                <a:schemeClr val="dk1"/>
              </a:buClr>
              <a:buSzPts val="3200"/>
              <a:buNone/>
            </a:pPr>
            <a:endParaRPr lang="en-US" sz="2000" dirty="0">
              <a:latin typeface="Times New Roman" panose="02020603050405020304" pitchFamily="18" charset="0"/>
              <a:cs typeface="Times New Roman" panose="02020603050405020304" pitchFamily="18" charset="0"/>
            </a:endParaRPr>
          </a:p>
          <a:p>
            <a:pPr marL="0" lvl="0" indent="0" algn="just" rtl="0">
              <a:spcBef>
                <a:spcPts val="0"/>
              </a:spcBef>
              <a:spcAft>
                <a:spcPts val="0"/>
              </a:spcAft>
              <a:buClr>
                <a:schemeClr val="dk1"/>
              </a:buClr>
              <a:buSzPts val="3200"/>
              <a:buNone/>
            </a:pPr>
            <a:r>
              <a:rPr lang="en-US" sz="2000" dirty="0">
                <a:latin typeface="Times New Roman" panose="02020603050405020304" pitchFamily="18" charset="0"/>
                <a:cs typeface="Times New Roman" panose="02020603050405020304" pitchFamily="18" charset="0"/>
              </a:rPr>
              <a:t>The traditional approach to customer segmentation is often manual, subjective, and inefficient, leading to missed opportunities for personalized marketing and customer engagement. </a:t>
            </a:r>
          </a:p>
          <a:p>
            <a:pPr marL="0" lvl="0" indent="0" algn="just" rtl="0">
              <a:spcBef>
                <a:spcPts val="0"/>
              </a:spcBef>
              <a:spcAft>
                <a:spcPts val="0"/>
              </a:spcAft>
              <a:buClr>
                <a:schemeClr val="dk1"/>
              </a:buClr>
              <a:buSzPts val="3200"/>
              <a:buNone/>
            </a:pPr>
            <a:endParaRPr lang="en-US" sz="2000" dirty="0">
              <a:latin typeface="Times New Roman" panose="02020603050405020304" pitchFamily="18" charset="0"/>
              <a:cs typeface="Times New Roman" panose="02020603050405020304" pitchFamily="18" charset="0"/>
            </a:endParaRPr>
          </a:p>
          <a:p>
            <a:pPr marL="0" lvl="0" indent="0" algn="just" rtl="0">
              <a:spcBef>
                <a:spcPts val="0"/>
              </a:spcBef>
              <a:spcAft>
                <a:spcPts val="0"/>
              </a:spcAft>
              <a:buClr>
                <a:schemeClr val="dk1"/>
              </a:buClr>
              <a:buSzPts val="3200"/>
              <a:buNone/>
            </a:pPr>
            <a:r>
              <a:rPr lang="en-US" sz="2000" dirty="0">
                <a:latin typeface="Times New Roman" panose="02020603050405020304" pitchFamily="18" charset="0"/>
                <a:cs typeface="Times New Roman" panose="02020603050405020304" pitchFamily="18" charset="0"/>
              </a:rPr>
              <a:t>As businesses grow, understanding large and diverse customer bases becomes increasingly difficult, resulting in generalized marketing strategies that fail to address specific customer needs and preferences.</a:t>
            </a:r>
          </a:p>
          <a:p>
            <a:pPr marL="0" lvl="0" indent="0" algn="just" rtl="0">
              <a:spcBef>
                <a:spcPts val="0"/>
              </a:spcBef>
              <a:spcAft>
                <a:spcPts val="0"/>
              </a:spcAft>
              <a:buClr>
                <a:schemeClr val="dk1"/>
              </a:buClr>
              <a:buSzPts val="3200"/>
              <a:buNone/>
            </a:pPr>
            <a:endParaRPr lang="en-US" sz="2000" dirty="0">
              <a:latin typeface="Times New Roman" panose="02020603050405020304" pitchFamily="18" charset="0"/>
              <a:cs typeface="Times New Roman" panose="02020603050405020304" pitchFamily="18" charset="0"/>
            </a:endParaRPr>
          </a:p>
          <a:p>
            <a:pPr marL="0" lvl="0" indent="0" algn="just" rtl="0">
              <a:spcBef>
                <a:spcPts val="0"/>
              </a:spcBef>
              <a:spcAft>
                <a:spcPts val="0"/>
              </a:spcAft>
              <a:buClr>
                <a:schemeClr val="dk1"/>
              </a:buClr>
              <a:buSzPts val="3200"/>
              <a:buNone/>
            </a:pPr>
            <a:r>
              <a:rPr lang="en-US" sz="2000" dirty="0">
                <a:latin typeface="Times New Roman" panose="02020603050405020304" pitchFamily="18" charset="0"/>
                <a:cs typeface="Times New Roman" panose="02020603050405020304" pitchFamily="18" charset="0"/>
              </a:rPr>
              <a:t>Without a clear understanding of different customer segments, companies risk losing valuable customers by not providing targeted offers or services that resonate with their unique behaviors and characteristics.</a:t>
            </a:r>
          </a:p>
          <a:p>
            <a:pPr marL="0" lvl="0" indent="0" algn="just" rtl="0">
              <a:spcBef>
                <a:spcPts val="0"/>
              </a:spcBef>
              <a:spcAft>
                <a:spcPts val="0"/>
              </a:spcAft>
              <a:buClr>
                <a:schemeClr val="dk1"/>
              </a:buClr>
              <a:buSzPts val="3200"/>
              <a:buNone/>
            </a:pPr>
            <a:endParaRPr lang="en-US" sz="2000" dirty="0">
              <a:latin typeface="Times New Roman" panose="02020603050405020304" pitchFamily="18" charset="0"/>
              <a:cs typeface="Times New Roman" panose="02020603050405020304" pitchFamily="18" charset="0"/>
            </a:endParaRPr>
          </a:p>
          <a:p>
            <a:pPr marL="0" lvl="0" indent="0" algn="just" rtl="0">
              <a:spcBef>
                <a:spcPts val="0"/>
              </a:spcBef>
              <a:spcAft>
                <a:spcPts val="0"/>
              </a:spcAft>
              <a:buClr>
                <a:schemeClr val="dk1"/>
              </a:buClr>
              <a:buSzPts val="3200"/>
              <a:buNone/>
            </a:pPr>
            <a:r>
              <a:rPr lang="en-US" sz="2000" dirty="0">
                <a:latin typeface="Times New Roman" panose="02020603050405020304" pitchFamily="18" charset="0"/>
                <a:cs typeface="Times New Roman" panose="02020603050405020304" pitchFamily="18" charset="0"/>
              </a:rPr>
              <a:t>The challenge is to develop an automated system that can efficiently analyze customer data, identify distinct segments, and provide actionable insights, allowing businesses to tailor their marketing efforts, improve customer satisfaction, and drive growth.</a:t>
            </a:r>
            <a:endParaRPr dirty="0">
              <a:latin typeface="Times New Roman" panose="02020603050405020304" pitchFamily="18" charset="0"/>
              <a:cs typeface="Times New Roman" panose="02020603050405020304" pitchFamily="18" charset="0"/>
            </a:endParaRPr>
          </a:p>
        </p:txBody>
      </p:sp>
      <p:pic>
        <p:nvPicPr>
          <p:cNvPr id="98" name="Google Shape;98;p2"/>
          <p:cNvPicPr preferRelativeResize="0"/>
          <p:nvPr/>
        </p:nvPicPr>
        <p:blipFill rotWithShape="1">
          <a:blip r:embed="rId3">
            <a:alphaModFix/>
          </a:blip>
          <a:srcRect/>
          <a:stretch/>
        </p:blipFill>
        <p:spPr>
          <a:xfrm>
            <a:off x="257869" y="354329"/>
            <a:ext cx="2237740" cy="755015"/>
          </a:xfrm>
          <a:prstGeom prst="rect">
            <a:avLst/>
          </a:prstGeom>
          <a:noFill/>
          <a:ln>
            <a:noFill/>
          </a:ln>
        </p:spPr>
      </p:pic>
      <p:sp>
        <p:nvSpPr>
          <p:cNvPr id="7" name="Date Placeholder 6">
            <a:extLst>
              <a:ext uri="{FF2B5EF4-FFF2-40B4-BE49-F238E27FC236}">
                <a16:creationId xmlns="" xmlns:a16="http://schemas.microsoft.com/office/drawing/2014/main" id="{890DF04E-F42E-2266-B7D2-B21B4974349C}"/>
              </a:ext>
            </a:extLst>
          </p:cNvPr>
          <p:cNvSpPr>
            <a:spLocks noGrp="1"/>
          </p:cNvSpPr>
          <p:nvPr>
            <p:ph type="dt" idx="10"/>
          </p:nvPr>
        </p:nvSpPr>
        <p:spPr/>
        <p:txBody>
          <a:bodyPr/>
          <a:lstStyle/>
          <a:p>
            <a:r>
              <a:rPr lang="en-US"/>
              <a:t>31/08/2024</a:t>
            </a:r>
          </a:p>
        </p:txBody>
      </p:sp>
    </p:spTree>
    <p:extLst>
      <p:ext uri="{BB962C8B-B14F-4D97-AF65-F5344CB8AC3E}">
        <p14:creationId xmlns:p14="http://schemas.microsoft.com/office/powerpoint/2010/main" val="36268574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xmlns="" id="{841140DA-ABFC-4C49-F394-7487A32C083E}"/>
              </a:ext>
            </a:extLst>
          </p:cNvPr>
          <p:cNvSpPr txBox="1"/>
          <p:nvPr/>
        </p:nvSpPr>
        <p:spPr>
          <a:xfrm>
            <a:off x="433903" y="1267321"/>
            <a:ext cx="8276194" cy="2308324"/>
          </a:xfrm>
          <a:prstGeom prst="rect">
            <a:avLst/>
          </a:prstGeom>
          <a:noFill/>
        </p:spPr>
        <p:txBody>
          <a:bodyPr wrap="square">
            <a:spAutoFit/>
          </a:bodyPr>
          <a:lstStyle/>
          <a:p>
            <a:pPr algn="ctr"/>
            <a:r>
              <a:rPr lang="en-IN" sz="3600" dirty="0">
                <a:latin typeface="Times New Roman" panose="02020603050405020304" pitchFamily="18" charset="0"/>
                <a:cs typeface="Times New Roman" panose="02020603050405020304" pitchFamily="18" charset="0"/>
              </a:rPr>
              <a:t>REVIEW -3</a:t>
            </a:r>
          </a:p>
          <a:p>
            <a:pPr algn="ctr"/>
            <a:endParaRPr lang="en-IN" sz="3600" dirty="0">
              <a:latin typeface="Times New Roman" panose="02020603050405020304" pitchFamily="18" charset="0"/>
              <a:cs typeface="Times New Roman" panose="02020603050405020304" pitchFamily="18" charset="0"/>
            </a:endParaRPr>
          </a:p>
          <a:p>
            <a:pPr algn="ctr"/>
            <a:r>
              <a:rPr lang="en-IN" sz="3600" dirty="0" smtClean="0">
                <a:solidFill>
                  <a:srgbClr val="FF0000"/>
                </a:solidFill>
                <a:latin typeface="Times New Roman" panose="02020603050405020304" pitchFamily="18" charset="0"/>
                <a:cs typeface="Times New Roman" panose="02020603050405020304" pitchFamily="18" charset="0"/>
              </a:rPr>
              <a:t>Customer segmentation</a:t>
            </a:r>
            <a:endParaRPr lang="en-IN" sz="3600" dirty="0">
              <a:solidFill>
                <a:srgbClr val="FF0000"/>
              </a:solidFill>
              <a:latin typeface="Times New Roman" panose="02020603050405020304" pitchFamily="18" charset="0"/>
              <a:cs typeface="Times New Roman" panose="02020603050405020304" pitchFamily="18" charset="0"/>
            </a:endParaRPr>
          </a:p>
          <a:p>
            <a:pPr algn="ctr"/>
            <a:r>
              <a:rPr lang="en-IN" sz="3600" dirty="0">
                <a:latin typeface="Times New Roman" panose="02020603050405020304" pitchFamily="18" charset="0"/>
                <a:cs typeface="Times New Roman" panose="02020603050405020304" pitchFamily="18" charset="0"/>
              </a:rPr>
              <a:t>Comparative Analysis Of Models</a:t>
            </a:r>
          </a:p>
        </p:txBody>
      </p:sp>
    </p:spTree>
    <p:extLst>
      <p:ext uri="{BB962C8B-B14F-4D97-AF65-F5344CB8AC3E}">
        <p14:creationId xmlns:p14="http://schemas.microsoft.com/office/powerpoint/2010/main" val="229782461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E259C71F-960D-33FA-1261-91A68382E7C0}"/>
              </a:ext>
            </a:extLst>
          </p:cNvPr>
          <p:cNvSpPr>
            <a:spLocks noGrp="1"/>
          </p:cNvSpPr>
          <p:nvPr>
            <p:ph type="dt" idx="10"/>
          </p:nvPr>
        </p:nvSpPr>
        <p:spPr/>
        <p:txBody>
          <a:bodyPr/>
          <a:lstStyle/>
          <a:p>
            <a:r>
              <a:rPr lang="en-US"/>
              <a:t>31/08/2024</a:t>
            </a:r>
          </a:p>
        </p:txBody>
      </p:sp>
      <p:sp>
        <p:nvSpPr>
          <p:cNvPr id="8" name="TextBox 7">
            <a:extLst>
              <a:ext uri="{FF2B5EF4-FFF2-40B4-BE49-F238E27FC236}">
                <a16:creationId xmlns:a16="http://schemas.microsoft.com/office/drawing/2014/main" xmlns="" id="{5782D8AD-7981-0CD6-9ABA-DDD98B4BFA3E}"/>
              </a:ext>
            </a:extLst>
          </p:cNvPr>
          <p:cNvSpPr txBox="1"/>
          <p:nvPr/>
        </p:nvSpPr>
        <p:spPr>
          <a:xfrm>
            <a:off x="503024" y="543300"/>
            <a:ext cx="7641355" cy="400110"/>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Output of Each Model</a:t>
            </a:r>
          </a:p>
        </p:txBody>
      </p:sp>
      <p:sp>
        <p:nvSpPr>
          <p:cNvPr id="6" name="Rectangle 5"/>
          <p:cNvSpPr/>
          <p:nvPr/>
        </p:nvSpPr>
        <p:spPr>
          <a:xfrm flipH="1">
            <a:off x="1085088" y="822960"/>
            <a:ext cx="3199814" cy="307777"/>
          </a:xfrm>
          <a:prstGeom prst="rect">
            <a:avLst/>
          </a:prstGeom>
        </p:spPr>
        <p:txBody>
          <a:bodyPr wrap="square">
            <a:spAutoFit/>
          </a:bodyPr>
          <a:lstStyle/>
          <a:p>
            <a:r>
              <a:rPr lang="en-US" dirty="0"/>
              <a:t>KMEANS CLUSTERING</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7925" y="1469136"/>
            <a:ext cx="5116727" cy="51167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4378292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4BE0CBDA-693D-33F0-CACB-53365D766C19}"/>
              </a:ext>
            </a:extLst>
          </p:cNvPr>
          <p:cNvSpPr>
            <a:spLocks noGrp="1"/>
          </p:cNvSpPr>
          <p:nvPr>
            <p:ph type="dt" idx="10"/>
          </p:nvPr>
        </p:nvSpPr>
        <p:spPr/>
        <p:txBody>
          <a:bodyPr/>
          <a:lstStyle/>
          <a:p>
            <a:r>
              <a:rPr lang="en-US"/>
              <a:t>31/08/2024</a:t>
            </a:r>
          </a:p>
        </p:txBody>
      </p:sp>
      <p:sp>
        <p:nvSpPr>
          <p:cNvPr id="3" name="TextBox 2">
            <a:extLst>
              <a:ext uri="{FF2B5EF4-FFF2-40B4-BE49-F238E27FC236}">
                <a16:creationId xmlns:a16="http://schemas.microsoft.com/office/drawing/2014/main" xmlns="" id="{66053CD7-A2EF-B4C2-EA57-1FE2D080D585}"/>
              </a:ext>
            </a:extLst>
          </p:cNvPr>
          <p:cNvSpPr txBox="1"/>
          <p:nvPr/>
        </p:nvSpPr>
        <p:spPr>
          <a:xfrm>
            <a:off x="1167193" y="960498"/>
            <a:ext cx="1923479" cy="307777"/>
          </a:xfrm>
          <a:prstGeom prst="rect">
            <a:avLst/>
          </a:prstGeom>
          <a:noFill/>
        </p:spPr>
        <p:txBody>
          <a:bodyPr wrap="square" rtlCol="0">
            <a:spAutoFit/>
          </a:bodyPr>
          <a:lstStyle/>
          <a:p>
            <a:r>
              <a:rPr lang="en-US" dirty="0"/>
              <a:t>GMM CLUSTERING</a:t>
            </a:r>
          </a:p>
        </p:txBody>
      </p:sp>
      <p:pic>
        <p:nvPicPr>
          <p:cNvPr id="8"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06880" y="1396568"/>
            <a:ext cx="5178684" cy="5034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6339765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idx="10"/>
          </p:nvPr>
        </p:nvSpPr>
        <p:spPr/>
        <p:txBody>
          <a:bodyPr/>
          <a:lstStyle/>
          <a:p>
            <a:r>
              <a:rPr lang="en-US"/>
              <a:t>31/08/2024</a:t>
            </a:r>
          </a:p>
        </p:txBody>
      </p:sp>
      <p:pic>
        <p:nvPicPr>
          <p:cNvPr id="3" name="Picture 2" descr="A diagram of a clustering structure&#10;&#10;Description automatically generated">
            <a:extLst>
              <a:ext uri="{FF2B5EF4-FFF2-40B4-BE49-F238E27FC236}">
                <a16:creationId xmlns:lc="http://schemas.openxmlformats.org/drawingml/2006/lockedCanvas" xmlns="" xmlns:a16="http://schemas.microsoft.com/office/drawing/2014/main" id="{A0589193-2EAE-BC14-5162-DB47518853D3}"/>
              </a:ext>
            </a:extLst>
          </p:cNvPr>
          <p:cNvPicPr>
            <a:picLocks noChangeAspect="1"/>
          </p:cNvPicPr>
          <p:nvPr/>
        </p:nvPicPr>
        <p:blipFill>
          <a:blip r:embed="rId2"/>
          <a:stretch>
            <a:fillRect/>
          </a:stretch>
        </p:blipFill>
        <p:spPr>
          <a:xfrm>
            <a:off x="1277515" y="1225430"/>
            <a:ext cx="5321001" cy="3919460"/>
          </a:xfrm>
          <a:prstGeom prst="rect">
            <a:avLst/>
          </a:prstGeom>
        </p:spPr>
      </p:pic>
      <p:sp>
        <p:nvSpPr>
          <p:cNvPr id="5" name="Rectangle 4"/>
          <p:cNvSpPr/>
          <p:nvPr/>
        </p:nvSpPr>
        <p:spPr>
          <a:xfrm>
            <a:off x="926592" y="640080"/>
            <a:ext cx="3755383" cy="307777"/>
          </a:xfrm>
          <a:prstGeom prst="rect">
            <a:avLst/>
          </a:prstGeom>
        </p:spPr>
        <p:txBody>
          <a:bodyPr wrap="square">
            <a:spAutoFit/>
          </a:bodyPr>
          <a:lstStyle/>
          <a:p>
            <a:r>
              <a:rPr lang="en-US" b="1" dirty="0" err="1"/>
              <a:t>Heirarchial</a:t>
            </a:r>
            <a:r>
              <a:rPr lang="en-US" b="1" dirty="0"/>
              <a:t> clustering</a:t>
            </a:r>
          </a:p>
        </p:txBody>
      </p:sp>
    </p:spTree>
    <p:extLst>
      <p:ext uri="{BB962C8B-B14F-4D97-AF65-F5344CB8AC3E}">
        <p14:creationId xmlns:p14="http://schemas.microsoft.com/office/powerpoint/2010/main" val="321772608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idx="10"/>
          </p:nvPr>
        </p:nvSpPr>
        <p:spPr/>
        <p:txBody>
          <a:bodyPr/>
          <a:lstStyle/>
          <a:p>
            <a:r>
              <a:rPr lang="en-US"/>
              <a:t>31/08/2024</a:t>
            </a:r>
          </a:p>
        </p:txBody>
      </p:sp>
      <p:pic>
        <p:nvPicPr>
          <p:cNvPr id="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67712" y="1163529"/>
            <a:ext cx="4753290" cy="4673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1072896" y="414528"/>
            <a:ext cx="3810247" cy="307777"/>
          </a:xfrm>
          <a:prstGeom prst="rect">
            <a:avLst/>
          </a:prstGeom>
        </p:spPr>
        <p:txBody>
          <a:bodyPr wrap="square">
            <a:spAutoFit/>
          </a:bodyPr>
          <a:lstStyle/>
          <a:p>
            <a:r>
              <a:rPr lang="en-US" dirty="0"/>
              <a:t>DBSCAN CLUSTERING</a:t>
            </a:r>
          </a:p>
        </p:txBody>
      </p:sp>
    </p:spTree>
    <p:extLst>
      <p:ext uri="{BB962C8B-B14F-4D97-AF65-F5344CB8AC3E}">
        <p14:creationId xmlns:p14="http://schemas.microsoft.com/office/powerpoint/2010/main" val="413507183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idx="10"/>
          </p:nvPr>
        </p:nvSpPr>
        <p:spPr/>
        <p:txBody>
          <a:bodyPr/>
          <a:lstStyle/>
          <a:p>
            <a:r>
              <a:rPr lang="en-US"/>
              <a:t>31/08/2024</a:t>
            </a:r>
          </a:p>
        </p:txBody>
      </p:sp>
      <p:pic>
        <p:nvPicPr>
          <p:cNvPr id="205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51172"/>
            <a:ext cx="4114800" cy="25382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82824" y="751172"/>
            <a:ext cx="4690488" cy="23381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4"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536" y="3289454"/>
            <a:ext cx="3648840" cy="28884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5"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33134" y="3089302"/>
            <a:ext cx="4330450" cy="30653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1612698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FCB5445B-F037-8801-0D2A-669453FD9CAC}"/>
              </a:ext>
            </a:extLst>
          </p:cNvPr>
          <p:cNvSpPr>
            <a:spLocks noGrp="1"/>
          </p:cNvSpPr>
          <p:nvPr>
            <p:ph type="dt" idx="10"/>
          </p:nvPr>
        </p:nvSpPr>
        <p:spPr/>
        <p:txBody>
          <a:bodyPr/>
          <a:lstStyle/>
          <a:p>
            <a:r>
              <a:rPr lang="en-US"/>
              <a:t>31/08/2024</a:t>
            </a:r>
          </a:p>
        </p:txBody>
      </p:sp>
      <p:graphicFrame>
        <p:nvGraphicFramePr>
          <p:cNvPr id="3" name="Table 2">
            <a:extLst>
              <a:ext uri="{FF2B5EF4-FFF2-40B4-BE49-F238E27FC236}">
                <a16:creationId xmlns:a16="http://schemas.microsoft.com/office/drawing/2014/main" xmlns="" id="{98712EDB-5305-5AF8-6F4F-35073A8CFA6C}"/>
              </a:ext>
            </a:extLst>
          </p:cNvPr>
          <p:cNvGraphicFramePr>
            <a:graphicFrameLocks noGrp="1"/>
          </p:cNvGraphicFramePr>
          <p:nvPr>
            <p:extLst>
              <p:ext uri="{D42A27DB-BD31-4B8C-83A1-F6EECF244321}">
                <p14:modId xmlns:p14="http://schemas.microsoft.com/office/powerpoint/2010/main" val="1462829226"/>
              </p:ext>
            </p:extLst>
          </p:nvPr>
        </p:nvGraphicFramePr>
        <p:xfrm>
          <a:off x="507371" y="904828"/>
          <a:ext cx="7658830" cy="5440584"/>
        </p:xfrm>
        <a:graphic>
          <a:graphicData uri="http://schemas.openxmlformats.org/drawingml/2006/table">
            <a:tbl>
              <a:tblPr firstRow="1" bandRow="1">
                <a:tableStyleId>{5C22544A-7EE6-4342-B048-85BDC9FD1C3A}</a:tableStyleId>
              </a:tblPr>
              <a:tblGrid>
                <a:gridCol w="1531766">
                  <a:extLst>
                    <a:ext uri="{9D8B030D-6E8A-4147-A177-3AD203B41FA5}">
                      <a16:colId xmlns:a16="http://schemas.microsoft.com/office/drawing/2014/main" xmlns="" val="287637848"/>
                    </a:ext>
                  </a:extLst>
                </a:gridCol>
                <a:gridCol w="1531766">
                  <a:extLst>
                    <a:ext uri="{9D8B030D-6E8A-4147-A177-3AD203B41FA5}">
                      <a16:colId xmlns:a16="http://schemas.microsoft.com/office/drawing/2014/main" xmlns="" val="3150916171"/>
                    </a:ext>
                  </a:extLst>
                </a:gridCol>
                <a:gridCol w="1531766">
                  <a:extLst>
                    <a:ext uri="{9D8B030D-6E8A-4147-A177-3AD203B41FA5}">
                      <a16:colId xmlns:a16="http://schemas.microsoft.com/office/drawing/2014/main" xmlns="" val="2446046622"/>
                    </a:ext>
                  </a:extLst>
                </a:gridCol>
                <a:gridCol w="1531766">
                  <a:extLst>
                    <a:ext uri="{9D8B030D-6E8A-4147-A177-3AD203B41FA5}">
                      <a16:colId xmlns:a16="http://schemas.microsoft.com/office/drawing/2014/main" xmlns="" val="1526241140"/>
                    </a:ext>
                  </a:extLst>
                </a:gridCol>
                <a:gridCol w="1531766">
                  <a:extLst>
                    <a:ext uri="{9D8B030D-6E8A-4147-A177-3AD203B41FA5}">
                      <a16:colId xmlns:a16="http://schemas.microsoft.com/office/drawing/2014/main" xmlns="" val="2061086656"/>
                    </a:ext>
                  </a:extLst>
                </a:gridCol>
              </a:tblGrid>
              <a:tr h="675608">
                <a:tc>
                  <a:txBody>
                    <a:bodyPr/>
                    <a:lstStyle/>
                    <a:p>
                      <a:pPr marR="0" algn="ctr" rtl="0">
                        <a:lnSpc>
                          <a:spcPct val="100000"/>
                        </a:lnSpc>
                        <a:spcBef>
                          <a:spcPts val="0"/>
                        </a:spcBef>
                        <a:spcAft>
                          <a:spcPts val="0"/>
                        </a:spcAft>
                        <a:buClr>
                          <a:srgbClr val="000000"/>
                        </a:buClr>
                        <a:buFont typeface="Arial"/>
                      </a:pPr>
                      <a:endParaRPr lang="en-US" sz="2000" b="1" i="0" u="none" strike="noStrike" cap="none" dirty="0">
                        <a:solidFill>
                          <a:schemeClr val="bg1"/>
                        </a:solidFill>
                        <a:latin typeface="Times New Roman" panose="02020603050405020304" pitchFamily="18" charset="0"/>
                        <a:ea typeface="+mn-ea"/>
                        <a:cs typeface="Times New Roman" panose="02020603050405020304" pitchFamily="18" charset="0"/>
                        <a:sym typeface="Arial"/>
                      </a:endParaRPr>
                    </a:p>
                  </a:txBody>
                  <a:tcPr/>
                </a:tc>
                <a:tc>
                  <a:txBody>
                    <a:bodyPr/>
                    <a:lstStyle/>
                    <a:p>
                      <a:pPr algn="ctr"/>
                      <a:r>
                        <a:rPr lang="en-US" sz="2000" dirty="0">
                          <a:solidFill>
                            <a:schemeClr val="bg1"/>
                          </a:solidFill>
                          <a:latin typeface="Times New Roman" panose="02020603050405020304" pitchFamily="18" charset="0"/>
                          <a:cs typeface="Times New Roman" panose="02020603050405020304" pitchFamily="18" charset="0"/>
                        </a:rPr>
                        <a:t>K-Means</a:t>
                      </a:r>
                    </a:p>
                  </a:txBody>
                  <a:tcPr/>
                </a:tc>
                <a:tc>
                  <a:txBody>
                    <a:bodyPr/>
                    <a:lstStyle/>
                    <a:p>
                      <a:pPr marR="0" algn="ctr" rtl="0">
                        <a:lnSpc>
                          <a:spcPct val="100000"/>
                        </a:lnSpc>
                        <a:spcBef>
                          <a:spcPts val="0"/>
                        </a:spcBef>
                        <a:spcAft>
                          <a:spcPts val="0"/>
                        </a:spcAft>
                        <a:buClr>
                          <a:srgbClr val="000000"/>
                        </a:buClr>
                        <a:buFont typeface="Arial"/>
                      </a:pPr>
                      <a:r>
                        <a:rPr lang="en-US" sz="2000" b="1" i="0" u="none" strike="noStrike" cap="none" dirty="0">
                          <a:solidFill>
                            <a:schemeClr val="bg1"/>
                          </a:solidFill>
                          <a:latin typeface="Times New Roman" panose="02020603050405020304" pitchFamily="18" charset="0"/>
                          <a:ea typeface="+mn-ea"/>
                          <a:cs typeface="Times New Roman" panose="02020603050405020304" pitchFamily="18" charset="0"/>
                          <a:sym typeface="Arial"/>
                        </a:rPr>
                        <a:t>GMM</a:t>
                      </a:r>
                    </a:p>
                  </a:txBody>
                  <a:tcPr/>
                </a:tc>
                <a:tc>
                  <a:txBody>
                    <a:bodyPr/>
                    <a:lstStyle/>
                    <a:p>
                      <a:pPr algn="ctr"/>
                      <a:r>
                        <a:rPr lang="en-US" sz="2000" b="1" i="0" u="none" strike="noStrike" cap="none" dirty="0">
                          <a:solidFill>
                            <a:schemeClr val="bg1"/>
                          </a:solidFill>
                          <a:latin typeface="Times New Roman" panose="02020603050405020304" pitchFamily="18" charset="0"/>
                          <a:ea typeface="+mn-ea"/>
                          <a:cs typeface="Times New Roman" panose="02020603050405020304" pitchFamily="18" charset="0"/>
                          <a:sym typeface="Arial"/>
                        </a:rPr>
                        <a:t>DBSCAN</a:t>
                      </a:r>
                    </a:p>
                  </a:txBody>
                  <a:tcPr/>
                </a:tc>
                <a:tc>
                  <a:txBody>
                    <a:bodyPr/>
                    <a:lstStyle/>
                    <a:p>
                      <a:pPr marR="0" algn="ctr" rtl="0">
                        <a:lnSpc>
                          <a:spcPct val="100000"/>
                        </a:lnSpc>
                        <a:spcBef>
                          <a:spcPts val="0"/>
                        </a:spcBef>
                        <a:spcAft>
                          <a:spcPts val="0"/>
                        </a:spcAft>
                        <a:buClr>
                          <a:srgbClr val="000000"/>
                        </a:buClr>
                        <a:buFont typeface="Arial"/>
                      </a:pPr>
                      <a:r>
                        <a:rPr lang="en-US" sz="2000" b="1" i="0" u="none" strike="noStrike" cap="none" dirty="0" err="1">
                          <a:solidFill>
                            <a:schemeClr val="bg1"/>
                          </a:solidFill>
                          <a:latin typeface="Times New Roman" panose="02020603050405020304" pitchFamily="18" charset="0"/>
                          <a:ea typeface="+mn-ea"/>
                          <a:cs typeface="Times New Roman" panose="02020603050405020304" pitchFamily="18" charset="0"/>
                          <a:sym typeface="Arial"/>
                        </a:rPr>
                        <a:t>Heirarchal</a:t>
                      </a:r>
                      <a:endParaRPr lang="en-US" sz="2000" b="1" i="0" u="none" strike="noStrike" cap="none" dirty="0">
                        <a:solidFill>
                          <a:schemeClr val="bg1"/>
                        </a:solidFill>
                        <a:latin typeface="Times New Roman" panose="02020603050405020304" pitchFamily="18" charset="0"/>
                        <a:ea typeface="+mn-ea"/>
                        <a:cs typeface="Times New Roman" panose="02020603050405020304" pitchFamily="18" charset="0"/>
                        <a:sym typeface="Arial"/>
                      </a:endParaRPr>
                    </a:p>
                  </a:txBody>
                  <a:tcPr/>
                </a:tc>
                <a:extLst>
                  <a:ext uri="{0D108BD9-81ED-4DB2-BD59-A6C34878D82A}">
                    <a16:rowId xmlns:a16="http://schemas.microsoft.com/office/drawing/2014/main" xmlns="" val="1068997752"/>
                  </a:ext>
                </a:extLst>
              </a:tr>
              <a:tr h="675608">
                <a:tc>
                  <a:txBody>
                    <a:bodyPr/>
                    <a:lstStyle/>
                    <a:p>
                      <a:pPr marR="0" algn="ctr" rtl="0">
                        <a:lnSpc>
                          <a:spcPct val="100000"/>
                        </a:lnSpc>
                        <a:spcBef>
                          <a:spcPts val="0"/>
                        </a:spcBef>
                        <a:spcAft>
                          <a:spcPts val="0"/>
                        </a:spcAft>
                        <a:buClr>
                          <a:srgbClr val="000000"/>
                        </a:buClr>
                        <a:buFont typeface="Arial"/>
                      </a:pPr>
                      <a:r>
                        <a:rPr lang="en-US" sz="2000" b="1" i="0" u="none" strike="noStrike" cap="none" dirty="0">
                          <a:solidFill>
                            <a:schemeClr val="tx1">
                              <a:lumMod val="65000"/>
                              <a:lumOff val="35000"/>
                            </a:schemeClr>
                          </a:solidFill>
                          <a:latin typeface="Times New Roman" panose="02020603050405020304" pitchFamily="18" charset="0"/>
                          <a:ea typeface="+mn-ea"/>
                          <a:cs typeface="Times New Roman" panose="02020603050405020304" pitchFamily="18" charset="0"/>
                          <a:sym typeface="Arial"/>
                        </a:rPr>
                        <a:t>Silhouette Score</a:t>
                      </a:r>
                    </a:p>
                  </a:txBody>
                  <a:tcPr/>
                </a:tc>
                <a:tc>
                  <a:txBody>
                    <a:bodyPr/>
                    <a:lstStyle/>
                    <a:p>
                      <a:pPr marR="0" algn="ctr" rtl="0">
                        <a:lnSpc>
                          <a:spcPct val="100000"/>
                        </a:lnSpc>
                        <a:spcBef>
                          <a:spcPts val="0"/>
                        </a:spcBef>
                        <a:spcAft>
                          <a:spcPts val="0"/>
                        </a:spcAft>
                        <a:buClr>
                          <a:srgbClr val="000000"/>
                        </a:buClr>
                        <a:buFont typeface="Arial"/>
                      </a:pPr>
                      <a:r>
                        <a:rPr lang="en-US" sz="2000" b="1" i="0" u="none" strike="noStrike" cap="none" dirty="0">
                          <a:solidFill>
                            <a:schemeClr val="tx1"/>
                          </a:solidFill>
                          <a:latin typeface="Times New Roman" panose="02020603050405020304" pitchFamily="18" charset="0"/>
                          <a:ea typeface="+mn-ea"/>
                          <a:cs typeface="Times New Roman" panose="02020603050405020304" pitchFamily="18" charset="0"/>
                          <a:sym typeface="Arial"/>
                        </a:rPr>
                        <a:t>0.63</a:t>
                      </a:r>
                    </a:p>
                  </a:txBody>
                  <a:tcPr/>
                </a:tc>
                <a:tc>
                  <a:txBody>
                    <a:bodyPr/>
                    <a:lstStyle/>
                    <a:p>
                      <a:pPr marR="0" algn="ctr" rtl="0">
                        <a:lnSpc>
                          <a:spcPct val="100000"/>
                        </a:lnSpc>
                        <a:spcBef>
                          <a:spcPts val="0"/>
                        </a:spcBef>
                        <a:spcAft>
                          <a:spcPts val="0"/>
                        </a:spcAft>
                        <a:buClr>
                          <a:srgbClr val="000000"/>
                        </a:buClr>
                        <a:buFont typeface="Arial"/>
                      </a:pPr>
                      <a:r>
                        <a:rPr lang="en-US" sz="2000" b="1" i="0" u="none" strike="noStrike" cap="none" dirty="0">
                          <a:solidFill>
                            <a:schemeClr val="tx1"/>
                          </a:solidFill>
                          <a:latin typeface="Times New Roman" panose="02020603050405020304" pitchFamily="18" charset="0"/>
                          <a:ea typeface="+mn-ea"/>
                          <a:cs typeface="Times New Roman" panose="02020603050405020304" pitchFamily="18" charset="0"/>
                          <a:sym typeface="Arial"/>
                        </a:rPr>
                        <a:t>0.19</a:t>
                      </a:r>
                    </a:p>
                  </a:txBody>
                  <a:tcPr/>
                </a:tc>
                <a:tc>
                  <a:txBody>
                    <a:bodyPr/>
                    <a:lstStyle/>
                    <a:p>
                      <a:pPr marR="0" algn="ctr" rtl="0">
                        <a:lnSpc>
                          <a:spcPct val="100000"/>
                        </a:lnSpc>
                        <a:spcBef>
                          <a:spcPts val="0"/>
                        </a:spcBef>
                        <a:spcAft>
                          <a:spcPts val="0"/>
                        </a:spcAft>
                        <a:buClr>
                          <a:srgbClr val="000000"/>
                        </a:buClr>
                        <a:buFont typeface="Arial"/>
                      </a:pPr>
                      <a:r>
                        <a:rPr lang="en-US" sz="2000" b="1" i="0" u="none" strike="noStrike" cap="none" dirty="0">
                          <a:solidFill>
                            <a:schemeClr val="tx1"/>
                          </a:solidFill>
                          <a:latin typeface="Times New Roman" panose="02020603050405020304" pitchFamily="18" charset="0"/>
                          <a:ea typeface="+mn-ea"/>
                          <a:cs typeface="Times New Roman" panose="02020603050405020304" pitchFamily="18" charset="0"/>
                          <a:sym typeface="Arial"/>
                        </a:rPr>
                        <a:t>-</a:t>
                      </a:r>
                    </a:p>
                  </a:txBody>
                  <a:tcPr/>
                </a:tc>
                <a:tc>
                  <a:txBody>
                    <a:bodyPr/>
                    <a:lstStyle/>
                    <a:p>
                      <a:pPr marR="0" algn="ctr" rtl="0">
                        <a:lnSpc>
                          <a:spcPct val="100000"/>
                        </a:lnSpc>
                        <a:spcBef>
                          <a:spcPts val="0"/>
                        </a:spcBef>
                        <a:spcAft>
                          <a:spcPts val="0"/>
                        </a:spcAft>
                        <a:buClr>
                          <a:srgbClr val="000000"/>
                        </a:buClr>
                        <a:buFont typeface="Arial"/>
                      </a:pPr>
                      <a:r>
                        <a:rPr lang="en-US" sz="2000" b="1" i="0" u="none" strike="noStrike" cap="none" dirty="0">
                          <a:solidFill>
                            <a:schemeClr val="tx1"/>
                          </a:solidFill>
                          <a:latin typeface="Times New Roman" panose="02020603050405020304" pitchFamily="18" charset="0"/>
                          <a:ea typeface="+mn-ea"/>
                          <a:cs typeface="Times New Roman" panose="02020603050405020304" pitchFamily="18" charset="0"/>
                          <a:sym typeface="Arial"/>
                        </a:rPr>
                        <a:t>0.14</a:t>
                      </a:r>
                    </a:p>
                  </a:txBody>
                  <a:tcPr/>
                </a:tc>
                <a:extLst>
                  <a:ext uri="{0D108BD9-81ED-4DB2-BD59-A6C34878D82A}">
                    <a16:rowId xmlns:a16="http://schemas.microsoft.com/office/drawing/2014/main" xmlns="" val="3920182543"/>
                  </a:ext>
                </a:extLst>
              </a:tr>
              <a:tr h="675608">
                <a:tc>
                  <a:txBody>
                    <a:bodyPr/>
                    <a:lstStyle/>
                    <a:p>
                      <a:pPr marR="0" algn="ctr" rtl="0">
                        <a:lnSpc>
                          <a:spcPct val="100000"/>
                        </a:lnSpc>
                        <a:spcBef>
                          <a:spcPts val="0"/>
                        </a:spcBef>
                        <a:spcAft>
                          <a:spcPts val="0"/>
                        </a:spcAft>
                        <a:buClr>
                          <a:srgbClr val="000000"/>
                        </a:buClr>
                        <a:buFont typeface="Arial"/>
                      </a:pPr>
                      <a:r>
                        <a:rPr lang="en-US" sz="2000" b="1" i="0" u="none" strike="noStrike" cap="none" dirty="0">
                          <a:solidFill>
                            <a:schemeClr val="tx1">
                              <a:lumMod val="65000"/>
                              <a:lumOff val="35000"/>
                            </a:schemeClr>
                          </a:solidFill>
                          <a:latin typeface="Times New Roman" panose="02020603050405020304" pitchFamily="18" charset="0"/>
                          <a:ea typeface="+mn-ea"/>
                          <a:cs typeface="Times New Roman" panose="02020603050405020304" pitchFamily="18" charset="0"/>
                          <a:sym typeface="Arial"/>
                        </a:rPr>
                        <a:t>Davies-</a:t>
                      </a:r>
                      <a:r>
                        <a:rPr lang="en-US" sz="2000" b="1" i="0" u="none" strike="noStrike" cap="none" dirty="0" err="1">
                          <a:solidFill>
                            <a:schemeClr val="tx1">
                              <a:lumMod val="65000"/>
                              <a:lumOff val="35000"/>
                            </a:schemeClr>
                          </a:solidFill>
                          <a:latin typeface="Times New Roman" panose="02020603050405020304" pitchFamily="18" charset="0"/>
                          <a:ea typeface="+mn-ea"/>
                          <a:cs typeface="Times New Roman" panose="02020603050405020304" pitchFamily="18" charset="0"/>
                          <a:sym typeface="Arial"/>
                        </a:rPr>
                        <a:t>Bouldin</a:t>
                      </a:r>
                      <a:r>
                        <a:rPr lang="en-US" sz="2000" b="1" i="0" u="none" strike="noStrike" cap="none" dirty="0">
                          <a:solidFill>
                            <a:schemeClr val="tx1">
                              <a:lumMod val="65000"/>
                              <a:lumOff val="35000"/>
                            </a:schemeClr>
                          </a:solidFill>
                          <a:latin typeface="Times New Roman" panose="02020603050405020304" pitchFamily="18" charset="0"/>
                          <a:ea typeface="+mn-ea"/>
                          <a:cs typeface="Times New Roman" panose="02020603050405020304" pitchFamily="18" charset="0"/>
                          <a:sym typeface="Arial"/>
                        </a:rPr>
                        <a:t> Index,</a:t>
                      </a:r>
                    </a:p>
                  </a:txBody>
                  <a:tcPr/>
                </a:tc>
                <a:tc>
                  <a:txBody>
                    <a:bodyPr/>
                    <a:lstStyle/>
                    <a:p>
                      <a:pPr marR="0" algn="ctr" rtl="0">
                        <a:lnSpc>
                          <a:spcPct val="100000"/>
                        </a:lnSpc>
                        <a:spcBef>
                          <a:spcPts val="0"/>
                        </a:spcBef>
                        <a:spcAft>
                          <a:spcPts val="0"/>
                        </a:spcAft>
                        <a:buClr>
                          <a:srgbClr val="000000"/>
                        </a:buClr>
                        <a:buFont typeface="Arial"/>
                      </a:pPr>
                      <a:r>
                        <a:rPr lang="en-US" sz="2000" b="1" i="0" u="none" strike="noStrike" cap="none" dirty="0">
                          <a:solidFill>
                            <a:schemeClr val="tx1"/>
                          </a:solidFill>
                          <a:latin typeface="Times New Roman" panose="02020603050405020304" pitchFamily="18" charset="0"/>
                          <a:ea typeface="+mn-ea"/>
                          <a:cs typeface="Times New Roman" panose="02020603050405020304" pitchFamily="18" charset="0"/>
                          <a:sym typeface="Arial"/>
                        </a:rPr>
                        <a:t>0.30</a:t>
                      </a:r>
                    </a:p>
                  </a:txBody>
                  <a:tcPr/>
                </a:tc>
                <a:tc>
                  <a:txBody>
                    <a:bodyPr/>
                    <a:lstStyle/>
                    <a:p>
                      <a:pPr marR="0" algn="ctr" rtl="0">
                        <a:lnSpc>
                          <a:spcPct val="100000"/>
                        </a:lnSpc>
                        <a:spcBef>
                          <a:spcPts val="0"/>
                        </a:spcBef>
                        <a:spcAft>
                          <a:spcPts val="0"/>
                        </a:spcAft>
                        <a:buClr>
                          <a:srgbClr val="000000"/>
                        </a:buClr>
                        <a:buFont typeface="Arial"/>
                      </a:pPr>
                      <a:r>
                        <a:rPr lang="en-US" sz="2000" b="1" i="0" u="none" strike="noStrike" cap="none" dirty="0">
                          <a:solidFill>
                            <a:schemeClr val="tx1"/>
                          </a:solidFill>
                          <a:latin typeface="Times New Roman" panose="02020603050405020304" pitchFamily="18" charset="0"/>
                          <a:ea typeface="+mn-ea"/>
                          <a:cs typeface="Times New Roman" panose="02020603050405020304" pitchFamily="18" charset="0"/>
                          <a:sym typeface="Arial"/>
                        </a:rPr>
                        <a:t>0.12</a:t>
                      </a:r>
                    </a:p>
                  </a:txBody>
                  <a:tcPr/>
                </a:tc>
                <a:tc>
                  <a:txBody>
                    <a:bodyPr/>
                    <a:lstStyle/>
                    <a:p>
                      <a:pPr marR="0" algn="ctr" rtl="0">
                        <a:lnSpc>
                          <a:spcPct val="100000"/>
                        </a:lnSpc>
                        <a:spcBef>
                          <a:spcPts val="0"/>
                        </a:spcBef>
                        <a:spcAft>
                          <a:spcPts val="0"/>
                        </a:spcAft>
                        <a:buClr>
                          <a:srgbClr val="000000"/>
                        </a:buClr>
                        <a:buFont typeface="Arial"/>
                      </a:pPr>
                      <a:r>
                        <a:rPr lang="en-US" sz="2000" b="1" i="0" u="none" strike="noStrike" cap="none" dirty="0">
                          <a:solidFill>
                            <a:schemeClr val="tx1"/>
                          </a:solidFill>
                          <a:latin typeface="Times New Roman" panose="02020603050405020304" pitchFamily="18" charset="0"/>
                          <a:ea typeface="+mn-ea"/>
                          <a:cs typeface="Times New Roman" panose="02020603050405020304" pitchFamily="18" charset="0"/>
                          <a:sym typeface="Arial"/>
                        </a:rPr>
                        <a:t>0.25</a:t>
                      </a:r>
                    </a:p>
                  </a:txBody>
                  <a:tcPr/>
                </a:tc>
                <a:tc>
                  <a:txBody>
                    <a:bodyPr/>
                    <a:lstStyle/>
                    <a:p>
                      <a:pPr marR="0" algn="ctr" rtl="0">
                        <a:lnSpc>
                          <a:spcPct val="100000"/>
                        </a:lnSpc>
                        <a:spcBef>
                          <a:spcPts val="0"/>
                        </a:spcBef>
                        <a:spcAft>
                          <a:spcPts val="0"/>
                        </a:spcAft>
                        <a:buClr>
                          <a:srgbClr val="000000"/>
                        </a:buClr>
                        <a:buFont typeface="Arial"/>
                      </a:pPr>
                      <a:r>
                        <a:rPr lang="en-US" sz="2000" b="1" i="0" u="none" strike="noStrike" cap="none" dirty="0">
                          <a:solidFill>
                            <a:schemeClr val="tx1"/>
                          </a:solidFill>
                          <a:latin typeface="Times New Roman" panose="02020603050405020304" pitchFamily="18" charset="0"/>
                          <a:ea typeface="+mn-ea"/>
                          <a:cs typeface="Times New Roman" panose="02020603050405020304" pitchFamily="18" charset="0"/>
                          <a:sym typeface="Arial"/>
                        </a:rPr>
                        <a:t>0.17</a:t>
                      </a:r>
                    </a:p>
                  </a:txBody>
                  <a:tcPr/>
                </a:tc>
                <a:extLst>
                  <a:ext uri="{0D108BD9-81ED-4DB2-BD59-A6C34878D82A}">
                    <a16:rowId xmlns:a16="http://schemas.microsoft.com/office/drawing/2014/main" xmlns="" val="63383861"/>
                  </a:ext>
                </a:extLst>
              </a:tr>
              <a:tr h="675608">
                <a:tc>
                  <a:txBody>
                    <a:bodyPr/>
                    <a:lstStyle/>
                    <a:p>
                      <a:pPr marR="0" algn="ctr" rtl="0">
                        <a:lnSpc>
                          <a:spcPct val="100000"/>
                        </a:lnSpc>
                        <a:spcBef>
                          <a:spcPts val="0"/>
                        </a:spcBef>
                        <a:spcAft>
                          <a:spcPts val="0"/>
                        </a:spcAft>
                        <a:buClr>
                          <a:srgbClr val="000000"/>
                        </a:buClr>
                        <a:buFont typeface="Arial"/>
                      </a:pPr>
                      <a:r>
                        <a:rPr lang="en-US" sz="2000" b="1" i="0" u="none" strike="noStrike" cap="none" dirty="0">
                          <a:solidFill>
                            <a:schemeClr val="tx1">
                              <a:lumMod val="65000"/>
                              <a:lumOff val="35000"/>
                            </a:schemeClr>
                          </a:solidFill>
                          <a:latin typeface="Times New Roman" panose="02020603050405020304" pitchFamily="18" charset="0"/>
                          <a:ea typeface="+mn-ea"/>
                          <a:cs typeface="Times New Roman" panose="02020603050405020304" pitchFamily="18" charset="0"/>
                          <a:sym typeface="Arial"/>
                        </a:rPr>
                        <a:t>Dunn</a:t>
                      </a:r>
                      <a:r>
                        <a:rPr lang="en-US" sz="2000" b="1" i="0" u="none" strike="noStrike" cap="none" baseline="0" dirty="0">
                          <a:solidFill>
                            <a:schemeClr val="tx1">
                              <a:lumMod val="65000"/>
                              <a:lumOff val="35000"/>
                            </a:schemeClr>
                          </a:solidFill>
                          <a:latin typeface="Times New Roman" panose="02020603050405020304" pitchFamily="18" charset="0"/>
                          <a:ea typeface="+mn-ea"/>
                          <a:cs typeface="Times New Roman" panose="02020603050405020304" pitchFamily="18" charset="0"/>
                          <a:sym typeface="Arial"/>
                        </a:rPr>
                        <a:t> index</a:t>
                      </a:r>
                      <a:endParaRPr lang="en-US" sz="2000" b="1" i="0" u="none" strike="noStrike" cap="none" dirty="0">
                        <a:solidFill>
                          <a:schemeClr val="tx1">
                            <a:lumMod val="65000"/>
                            <a:lumOff val="35000"/>
                          </a:schemeClr>
                        </a:solidFill>
                        <a:latin typeface="Times New Roman" panose="02020603050405020304" pitchFamily="18" charset="0"/>
                        <a:ea typeface="+mn-ea"/>
                        <a:cs typeface="Times New Roman" panose="02020603050405020304" pitchFamily="18" charset="0"/>
                        <a:sym typeface="Arial"/>
                      </a:endParaRPr>
                    </a:p>
                  </a:txBody>
                  <a:tcPr/>
                </a:tc>
                <a:tc>
                  <a:txBody>
                    <a:bodyPr/>
                    <a:lstStyle/>
                    <a:p>
                      <a:pPr marR="0" algn="ctr" rtl="0">
                        <a:lnSpc>
                          <a:spcPct val="100000"/>
                        </a:lnSpc>
                        <a:spcBef>
                          <a:spcPts val="0"/>
                        </a:spcBef>
                        <a:spcAft>
                          <a:spcPts val="0"/>
                        </a:spcAft>
                        <a:buClr>
                          <a:srgbClr val="000000"/>
                        </a:buClr>
                        <a:buFont typeface="Arial"/>
                      </a:pPr>
                      <a:r>
                        <a:rPr lang="en-US" sz="2000" b="1" i="0" u="none" strike="noStrike" cap="none" dirty="0">
                          <a:solidFill>
                            <a:schemeClr val="tx1"/>
                          </a:solidFill>
                          <a:latin typeface="Times New Roman" panose="02020603050405020304" pitchFamily="18" charset="0"/>
                          <a:ea typeface="+mn-ea"/>
                          <a:cs typeface="Times New Roman" panose="02020603050405020304" pitchFamily="18" charset="0"/>
                          <a:sym typeface="Arial"/>
                        </a:rPr>
                        <a:t>0.80</a:t>
                      </a:r>
                    </a:p>
                  </a:txBody>
                  <a:tcPr/>
                </a:tc>
                <a:tc>
                  <a:txBody>
                    <a:bodyPr/>
                    <a:lstStyle/>
                    <a:p>
                      <a:pPr marR="0" algn="ctr" rtl="0">
                        <a:lnSpc>
                          <a:spcPct val="100000"/>
                        </a:lnSpc>
                        <a:spcBef>
                          <a:spcPts val="0"/>
                        </a:spcBef>
                        <a:spcAft>
                          <a:spcPts val="0"/>
                        </a:spcAft>
                        <a:buClr>
                          <a:srgbClr val="000000"/>
                        </a:buClr>
                        <a:buFont typeface="Arial"/>
                      </a:pPr>
                      <a:r>
                        <a:rPr lang="en-US" sz="2000" b="1" i="0" u="none" strike="noStrike" cap="none" dirty="0">
                          <a:solidFill>
                            <a:schemeClr val="tx1"/>
                          </a:solidFill>
                          <a:latin typeface="Times New Roman" panose="02020603050405020304" pitchFamily="18" charset="0"/>
                          <a:ea typeface="+mn-ea"/>
                          <a:cs typeface="Times New Roman" panose="02020603050405020304" pitchFamily="18" charset="0"/>
                          <a:sym typeface="Arial"/>
                        </a:rPr>
                        <a:t>0.45</a:t>
                      </a:r>
                    </a:p>
                  </a:txBody>
                  <a:tcPr/>
                </a:tc>
                <a:tc>
                  <a:txBody>
                    <a:bodyPr/>
                    <a:lstStyle/>
                    <a:p>
                      <a:pPr marR="0" algn="ctr" rtl="0">
                        <a:lnSpc>
                          <a:spcPct val="100000"/>
                        </a:lnSpc>
                        <a:spcBef>
                          <a:spcPts val="0"/>
                        </a:spcBef>
                        <a:spcAft>
                          <a:spcPts val="0"/>
                        </a:spcAft>
                        <a:buClr>
                          <a:srgbClr val="000000"/>
                        </a:buClr>
                        <a:buFont typeface="Arial"/>
                      </a:pPr>
                      <a:r>
                        <a:rPr lang="en-US" sz="2000" b="1" i="0" u="none" strike="noStrike" cap="none" dirty="0">
                          <a:solidFill>
                            <a:schemeClr val="tx1"/>
                          </a:solidFill>
                          <a:latin typeface="Times New Roman" panose="02020603050405020304" pitchFamily="18" charset="0"/>
                          <a:ea typeface="+mn-ea"/>
                          <a:cs typeface="Times New Roman" panose="02020603050405020304" pitchFamily="18" charset="0"/>
                          <a:sym typeface="Arial"/>
                        </a:rPr>
                        <a:t>0.20</a:t>
                      </a:r>
                    </a:p>
                  </a:txBody>
                  <a:tcPr/>
                </a:tc>
                <a:tc>
                  <a:txBody>
                    <a:bodyPr/>
                    <a:lstStyle/>
                    <a:p>
                      <a:pPr marR="0" algn="ctr" rtl="0">
                        <a:lnSpc>
                          <a:spcPct val="100000"/>
                        </a:lnSpc>
                        <a:spcBef>
                          <a:spcPts val="0"/>
                        </a:spcBef>
                        <a:spcAft>
                          <a:spcPts val="0"/>
                        </a:spcAft>
                        <a:buClr>
                          <a:srgbClr val="000000"/>
                        </a:buClr>
                        <a:buFont typeface="Arial"/>
                      </a:pPr>
                      <a:r>
                        <a:rPr lang="en-US" sz="2000" b="1" i="0" u="none" strike="noStrike" cap="none" dirty="0">
                          <a:solidFill>
                            <a:schemeClr val="tx1"/>
                          </a:solidFill>
                          <a:latin typeface="Times New Roman" panose="02020603050405020304" pitchFamily="18" charset="0"/>
                          <a:ea typeface="+mn-ea"/>
                          <a:cs typeface="Times New Roman" panose="02020603050405020304" pitchFamily="18" charset="0"/>
                          <a:sym typeface="Arial"/>
                        </a:rPr>
                        <a:t>0.39</a:t>
                      </a:r>
                    </a:p>
                  </a:txBody>
                  <a:tcPr/>
                </a:tc>
                <a:extLst>
                  <a:ext uri="{0D108BD9-81ED-4DB2-BD59-A6C34878D82A}">
                    <a16:rowId xmlns:a16="http://schemas.microsoft.com/office/drawing/2014/main" xmlns="" val="2822425001"/>
                  </a:ext>
                </a:extLst>
              </a:tr>
              <a:tr h="675608">
                <a:tc>
                  <a:txBody>
                    <a:bodyPr/>
                    <a:lstStyle/>
                    <a:p>
                      <a:pPr marR="0" algn="ctr" rtl="0">
                        <a:lnSpc>
                          <a:spcPct val="100000"/>
                        </a:lnSpc>
                        <a:spcBef>
                          <a:spcPts val="0"/>
                        </a:spcBef>
                        <a:spcAft>
                          <a:spcPts val="0"/>
                        </a:spcAft>
                        <a:buClr>
                          <a:srgbClr val="000000"/>
                        </a:buClr>
                        <a:buFont typeface="Arial"/>
                      </a:pPr>
                      <a:r>
                        <a:rPr lang="en-US" sz="2000" b="1" i="0" u="none" strike="noStrike" cap="none" dirty="0">
                          <a:solidFill>
                            <a:schemeClr val="tx1">
                              <a:lumMod val="65000"/>
                              <a:lumOff val="35000"/>
                            </a:schemeClr>
                          </a:solidFill>
                          <a:latin typeface="Times New Roman" panose="02020603050405020304" pitchFamily="18" charset="0"/>
                          <a:ea typeface="+mn-ea"/>
                          <a:cs typeface="Times New Roman" panose="02020603050405020304" pitchFamily="18" charset="0"/>
                          <a:sym typeface="Arial"/>
                        </a:rPr>
                        <a:t>Adjusted Rand Index </a:t>
                      </a:r>
                    </a:p>
                  </a:txBody>
                  <a:tcPr/>
                </a:tc>
                <a:tc>
                  <a:txBody>
                    <a:bodyPr/>
                    <a:lstStyle/>
                    <a:p>
                      <a:pPr marR="0" algn="ctr" rtl="0">
                        <a:lnSpc>
                          <a:spcPct val="100000"/>
                        </a:lnSpc>
                        <a:spcBef>
                          <a:spcPts val="0"/>
                        </a:spcBef>
                        <a:spcAft>
                          <a:spcPts val="0"/>
                        </a:spcAft>
                        <a:buClr>
                          <a:srgbClr val="000000"/>
                        </a:buClr>
                        <a:buFont typeface="Arial"/>
                      </a:pPr>
                      <a:r>
                        <a:rPr lang="en-US" sz="2000" b="1" i="0" u="none" strike="noStrike" cap="none" dirty="0">
                          <a:solidFill>
                            <a:schemeClr val="tx1"/>
                          </a:solidFill>
                          <a:latin typeface="Times New Roman" panose="02020603050405020304" pitchFamily="18" charset="0"/>
                          <a:ea typeface="+mn-ea"/>
                          <a:cs typeface="Times New Roman" panose="02020603050405020304" pitchFamily="18" charset="0"/>
                          <a:sym typeface="Arial"/>
                        </a:rPr>
                        <a:t>0.60</a:t>
                      </a:r>
                    </a:p>
                  </a:txBody>
                  <a:tcPr/>
                </a:tc>
                <a:tc>
                  <a:txBody>
                    <a:bodyPr/>
                    <a:lstStyle/>
                    <a:p>
                      <a:pPr marR="0" algn="ctr" rtl="0">
                        <a:lnSpc>
                          <a:spcPct val="100000"/>
                        </a:lnSpc>
                        <a:spcBef>
                          <a:spcPts val="0"/>
                        </a:spcBef>
                        <a:spcAft>
                          <a:spcPts val="0"/>
                        </a:spcAft>
                        <a:buClr>
                          <a:srgbClr val="000000"/>
                        </a:buClr>
                        <a:buFont typeface="Arial"/>
                      </a:pPr>
                      <a:r>
                        <a:rPr lang="en-US" sz="2000" b="1" i="0" u="none" strike="noStrike" cap="none" dirty="0">
                          <a:solidFill>
                            <a:schemeClr val="tx1"/>
                          </a:solidFill>
                          <a:latin typeface="Times New Roman" panose="02020603050405020304" pitchFamily="18" charset="0"/>
                          <a:ea typeface="+mn-ea"/>
                          <a:cs typeface="Times New Roman" panose="02020603050405020304" pitchFamily="18" charset="0"/>
                          <a:sym typeface="Arial"/>
                        </a:rPr>
                        <a:t>0.51</a:t>
                      </a:r>
                    </a:p>
                  </a:txBody>
                  <a:tcPr/>
                </a:tc>
                <a:tc>
                  <a:txBody>
                    <a:bodyPr/>
                    <a:lstStyle/>
                    <a:p>
                      <a:pPr marR="0" algn="ctr" rtl="0">
                        <a:lnSpc>
                          <a:spcPct val="100000"/>
                        </a:lnSpc>
                        <a:spcBef>
                          <a:spcPts val="0"/>
                        </a:spcBef>
                        <a:spcAft>
                          <a:spcPts val="0"/>
                        </a:spcAft>
                        <a:buClr>
                          <a:srgbClr val="000000"/>
                        </a:buClr>
                        <a:buFont typeface="Arial"/>
                      </a:pPr>
                      <a:r>
                        <a:rPr lang="en-US" sz="2000" b="1" i="0" u="none" strike="noStrike" cap="none" dirty="0">
                          <a:solidFill>
                            <a:schemeClr val="tx1"/>
                          </a:solidFill>
                          <a:latin typeface="Times New Roman" panose="02020603050405020304" pitchFamily="18" charset="0"/>
                          <a:ea typeface="+mn-ea"/>
                          <a:cs typeface="Times New Roman" panose="02020603050405020304" pitchFamily="18" charset="0"/>
                          <a:sym typeface="Arial"/>
                        </a:rPr>
                        <a:t>0.26</a:t>
                      </a:r>
                    </a:p>
                  </a:txBody>
                  <a:tcPr/>
                </a:tc>
                <a:tc>
                  <a:txBody>
                    <a:bodyPr/>
                    <a:lstStyle/>
                    <a:p>
                      <a:pPr marR="0" algn="ctr" rtl="0">
                        <a:lnSpc>
                          <a:spcPct val="100000"/>
                        </a:lnSpc>
                        <a:spcBef>
                          <a:spcPts val="0"/>
                        </a:spcBef>
                        <a:spcAft>
                          <a:spcPts val="0"/>
                        </a:spcAft>
                        <a:buClr>
                          <a:srgbClr val="000000"/>
                        </a:buClr>
                        <a:buFont typeface="Arial"/>
                      </a:pPr>
                      <a:r>
                        <a:rPr lang="en-US" sz="2000" b="1" i="0" u="none" strike="noStrike" cap="none" dirty="0">
                          <a:solidFill>
                            <a:schemeClr val="tx1"/>
                          </a:solidFill>
                          <a:latin typeface="Times New Roman" panose="02020603050405020304" pitchFamily="18" charset="0"/>
                          <a:ea typeface="+mn-ea"/>
                          <a:cs typeface="Times New Roman" panose="02020603050405020304" pitchFamily="18" charset="0"/>
                          <a:sym typeface="Arial"/>
                        </a:rPr>
                        <a:t>0.45</a:t>
                      </a:r>
                    </a:p>
                  </a:txBody>
                  <a:tcPr/>
                </a:tc>
                <a:extLst>
                  <a:ext uri="{0D108BD9-81ED-4DB2-BD59-A6C34878D82A}">
                    <a16:rowId xmlns:a16="http://schemas.microsoft.com/office/drawing/2014/main" xmlns="" val="3940473692"/>
                  </a:ext>
                </a:extLst>
              </a:tr>
              <a:tr h="675608">
                <a:tc>
                  <a:txBody>
                    <a:bodyPr/>
                    <a:lstStyle/>
                    <a:p>
                      <a:pPr marR="0" algn="ctr" rtl="0">
                        <a:lnSpc>
                          <a:spcPct val="100000"/>
                        </a:lnSpc>
                        <a:spcBef>
                          <a:spcPts val="0"/>
                        </a:spcBef>
                        <a:spcAft>
                          <a:spcPts val="0"/>
                        </a:spcAft>
                        <a:buClr>
                          <a:srgbClr val="000000"/>
                        </a:buClr>
                        <a:buFont typeface="Arial"/>
                      </a:pPr>
                      <a:r>
                        <a:rPr lang="en-US" sz="2000" b="1" i="0" u="none" strike="noStrike" cap="none" dirty="0">
                          <a:solidFill>
                            <a:schemeClr val="tx1">
                              <a:lumMod val="65000"/>
                              <a:lumOff val="35000"/>
                            </a:schemeClr>
                          </a:solidFill>
                          <a:latin typeface="Times New Roman" panose="02020603050405020304" pitchFamily="18" charset="0"/>
                          <a:ea typeface="+mn-ea"/>
                          <a:cs typeface="Times New Roman" panose="02020603050405020304" pitchFamily="18" charset="0"/>
                          <a:sym typeface="Arial"/>
                        </a:rPr>
                        <a:t>Normalized Mutual Information</a:t>
                      </a:r>
                    </a:p>
                  </a:txBody>
                  <a:tcPr/>
                </a:tc>
                <a:tc>
                  <a:txBody>
                    <a:bodyPr/>
                    <a:lstStyle/>
                    <a:p>
                      <a:pPr marR="0" algn="ctr" rtl="0">
                        <a:lnSpc>
                          <a:spcPct val="100000"/>
                        </a:lnSpc>
                        <a:spcBef>
                          <a:spcPts val="0"/>
                        </a:spcBef>
                        <a:spcAft>
                          <a:spcPts val="0"/>
                        </a:spcAft>
                        <a:buClr>
                          <a:srgbClr val="000000"/>
                        </a:buClr>
                        <a:buFont typeface="Arial"/>
                      </a:pPr>
                      <a:r>
                        <a:rPr lang="en-US" sz="2000" b="1" i="0" u="none" strike="noStrike" cap="none" dirty="0">
                          <a:solidFill>
                            <a:schemeClr val="tx1"/>
                          </a:solidFill>
                          <a:latin typeface="Times New Roman" panose="02020603050405020304" pitchFamily="18" charset="0"/>
                          <a:ea typeface="+mn-ea"/>
                          <a:cs typeface="Times New Roman" panose="02020603050405020304" pitchFamily="18" charset="0"/>
                          <a:sym typeface="Arial"/>
                        </a:rPr>
                        <a:t>0.21</a:t>
                      </a:r>
                    </a:p>
                  </a:txBody>
                  <a:tcPr/>
                </a:tc>
                <a:tc>
                  <a:txBody>
                    <a:bodyPr/>
                    <a:lstStyle/>
                    <a:p>
                      <a:pPr marR="0" algn="ctr" rtl="0">
                        <a:lnSpc>
                          <a:spcPct val="100000"/>
                        </a:lnSpc>
                        <a:spcBef>
                          <a:spcPts val="0"/>
                        </a:spcBef>
                        <a:spcAft>
                          <a:spcPts val="0"/>
                        </a:spcAft>
                        <a:buClr>
                          <a:srgbClr val="000000"/>
                        </a:buClr>
                        <a:buFont typeface="Arial"/>
                      </a:pPr>
                      <a:r>
                        <a:rPr lang="en-US" sz="2000" b="1" i="0" u="none" strike="noStrike" cap="none" dirty="0">
                          <a:solidFill>
                            <a:schemeClr val="tx1"/>
                          </a:solidFill>
                          <a:latin typeface="Times New Roman" panose="02020603050405020304" pitchFamily="18" charset="0"/>
                          <a:ea typeface="+mn-ea"/>
                          <a:cs typeface="Times New Roman" panose="02020603050405020304" pitchFamily="18" charset="0"/>
                          <a:sym typeface="Arial"/>
                        </a:rPr>
                        <a:t>1.04</a:t>
                      </a:r>
                    </a:p>
                  </a:txBody>
                  <a:tcPr/>
                </a:tc>
                <a:tc>
                  <a:txBody>
                    <a:bodyPr/>
                    <a:lstStyle/>
                    <a:p>
                      <a:pPr marR="0" algn="ctr" rtl="0">
                        <a:lnSpc>
                          <a:spcPct val="100000"/>
                        </a:lnSpc>
                        <a:spcBef>
                          <a:spcPts val="0"/>
                        </a:spcBef>
                        <a:spcAft>
                          <a:spcPts val="0"/>
                        </a:spcAft>
                        <a:buClr>
                          <a:srgbClr val="000000"/>
                        </a:buClr>
                        <a:buFont typeface="Arial"/>
                      </a:pPr>
                      <a:r>
                        <a:rPr lang="en-US" sz="2000" b="1" i="0" u="none" strike="noStrike" cap="none" dirty="0">
                          <a:solidFill>
                            <a:schemeClr val="tx1"/>
                          </a:solidFill>
                          <a:latin typeface="Times New Roman" panose="02020603050405020304" pitchFamily="18" charset="0"/>
                          <a:ea typeface="+mn-ea"/>
                          <a:cs typeface="Times New Roman" panose="02020603050405020304" pitchFamily="18" charset="0"/>
                          <a:sym typeface="Arial"/>
                        </a:rPr>
                        <a:t>2.50</a:t>
                      </a:r>
                    </a:p>
                  </a:txBody>
                  <a:tcPr/>
                </a:tc>
                <a:tc>
                  <a:txBody>
                    <a:bodyPr/>
                    <a:lstStyle/>
                    <a:p>
                      <a:pPr marR="0" algn="ctr" rtl="0">
                        <a:lnSpc>
                          <a:spcPct val="100000"/>
                        </a:lnSpc>
                        <a:spcBef>
                          <a:spcPts val="0"/>
                        </a:spcBef>
                        <a:spcAft>
                          <a:spcPts val="0"/>
                        </a:spcAft>
                        <a:buClr>
                          <a:srgbClr val="000000"/>
                        </a:buClr>
                        <a:buFont typeface="Arial"/>
                      </a:pPr>
                      <a:r>
                        <a:rPr lang="en-US" sz="2000" b="1" i="0" u="none" strike="noStrike" cap="none" dirty="0">
                          <a:solidFill>
                            <a:schemeClr val="tx1"/>
                          </a:solidFill>
                          <a:latin typeface="Times New Roman" panose="02020603050405020304" pitchFamily="18" charset="0"/>
                          <a:ea typeface="+mn-ea"/>
                          <a:cs typeface="Times New Roman" panose="02020603050405020304" pitchFamily="18" charset="0"/>
                          <a:sym typeface="Arial"/>
                        </a:rPr>
                        <a:t>1.30</a:t>
                      </a:r>
                    </a:p>
                  </a:txBody>
                  <a:tcPr/>
                </a:tc>
                <a:extLst>
                  <a:ext uri="{0D108BD9-81ED-4DB2-BD59-A6C34878D82A}">
                    <a16:rowId xmlns:a16="http://schemas.microsoft.com/office/drawing/2014/main" xmlns="" val="3320472725"/>
                  </a:ext>
                </a:extLst>
              </a:tr>
              <a:tr h="675608">
                <a:tc>
                  <a:txBody>
                    <a:bodyPr/>
                    <a:lstStyle/>
                    <a:p>
                      <a:pPr marR="0" algn="ctr" rtl="0">
                        <a:lnSpc>
                          <a:spcPct val="100000"/>
                        </a:lnSpc>
                        <a:spcBef>
                          <a:spcPts val="0"/>
                        </a:spcBef>
                        <a:spcAft>
                          <a:spcPts val="0"/>
                        </a:spcAft>
                        <a:buClr>
                          <a:srgbClr val="000000"/>
                        </a:buClr>
                        <a:buFont typeface="Arial"/>
                      </a:pPr>
                      <a:endParaRPr lang="en-US" sz="2000" b="1" i="0" u="none" strike="noStrike" cap="none" dirty="0">
                        <a:solidFill>
                          <a:schemeClr val="tx1">
                            <a:lumMod val="65000"/>
                            <a:lumOff val="35000"/>
                          </a:schemeClr>
                        </a:solidFill>
                        <a:latin typeface="Times New Roman" panose="02020603050405020304" pitchFamily="18" charset="0"/>
                        <a:ea typeface="+mn-ea"/>
                        <a:cs typeface="Times New Roman" panose="02020603050405020304" pitchFamily="18" charset="0"/>
                        <a:sym typeface="Arial"/>
                      </a:endParaRPr>
                    </a:p>
                  </a:txBody>
                  <a:tcPr/>
                </a:tc>
                <a:tc>
                  <a:txBody>
                    <a:bodyPr/>
                    <a:lstStyle/>
                    <a:p>
                      <a:pPr marR="0" algn="ctr" rtl="0">
                        <a:lnSpc>
                          <a:spcPct val="100000"/>
                        </a:lnSpc>
                        <a:spcBef>
                          <a:spcPts val="0"/>
                        </a:spcBef>
                        <a:spcAft>
                          <a:spcPts val="0"/>
                        </a:spcAft>
                        <a:buClr>
                          <a:srgbClr val="000000"/>
                        </a:buClr>
                        <a:buFont typeface="Arial"/>
                      </a:pPr>
                      <a:endParaRPr lang="en-US" sz="2000" b="1" i="0" u="none" strike="noStrike" cap="none" dirty="0">
                        <a:solidFill>
                          <a:schemeClr val="tx1"/>
                        </a:solidFill>
                        <a:latin typeface="Times New Roman" panose="02020603050405020304" pitchFamily="18" charset="0"/>
                        <a:ea typeface="+mn-ea"/>
                        <a:cs typeface="Times New Roman" panose="02020603050405020304" pitchFamily="18" charset="0"/>
                        <a:sym typeface="Arial"/>
                      </a:endParaRPr>
                    </a:p>
                  </a:txBody>
                  <a:tcPr/>
                </a:tc>
                <a:tc>
                  <a:txBody>
                    <a:bodyPr/>
                    <a:lstStyle/>
                    <a:p>
                      <a:pPr marR="0" algn="ctr" rtl="0">
                        <a:lnSpc>
                          <a:spcPct val="100000"/>
                        </a:lnSpc>
                        <a:spcBef>
                          <a:spcPts val="0"/>
                        </a:spcBef>
                        <a:spcAft>
                          <a:spcPts val="0"/>
                        </a:spcAft>
                        <a:buClr>
                          <a:srgbClr val="000000"/>
                        </a:buClr>
                        <a:buFont typeface="Arial"/>
                      </a:pPr>
                      <a:endParaRPr lang="en-US" sz="2000" b="1" i="0" u="none" strike="noStrike" cap="none" dirty="0">
                        <a:solidFill>
                          <a:schemeClr val="tx1"/>
                        </a:solidFill>
                        <a:latin typeface="Times New Roman" panose="02020603050405020304" pitchFamily="18" charset="0"/>
                        <a:ea typeface="+mn-ea"/>
                        <a:cs typeface="Times New Roman" panose="02020603050405020304" pitchFamily="18" charset="0"/>
                        <a:sym typeface="Arial"/>
                      </a:endParaRPr>
                    </a:p>
                  </a:txBody>
                  <a:tcPr/>
                </a:tc>
                <a:tc>
                  <a:txBody>
                    <a:bodyPr/>
                    <a:lstStyle/>
                    <a:p>
                      <a:pPr marR="0" algn="ctr" rtl="0">
                        <a:lnSpc>
                          <a:spcPct val="100000"/>
                        </a:lnSpc>
                        <a:spcBef>
                          <a:spcPts val="0"/>
                        </a:spcBef>
                        <a:spcAft>
                          <a:spcPts val="0"/>
                        </a:spcAft>
                        <a:buClr>
                          <a:srgbClr val="000000"/>
                        </a:buClr>
                        <a:buFont typeface="Arial"/>
                      </a:pPr>
                      <a:endParaRPr lang="en-US" sz="2000" b="1" i="0" u="none" strike="noStrike" cap="none" dirty="0">
                        <a:solidFill>
                          <a:schemeClr val="tx1"/>
                        </a:solidFill>
                        <a:latin typeface="Times New Roman" panose="02020603050405020304" pitchFamily="18" charset="0"/>
                        <a:ea typeface="+mn-ea"/>
                        <a:cs typeface="Times New Roman" panose="02020603050405020304" pitchFamily="18" charset="0"/>
                        <a:sym typeface="Arial"/>
                      </a:endParaRPr>
                    </a:p>
                  </a:txBody>
                  <a:tcPr/>
                </a:tc>
                <a:tc>
                  <a:txBody>
                    <a:bodyPr/>
                    <a:lstStyle/>
                    <a:p>
                      <a:pPr marR="0" algn="ctr" rtl="0">
                        <a:lnSpc>
                          <a:spcPct val="100000"/>
                        </a:lnSpc>
                        <a:spcBef>
                          <a:spcPts val="0"/>
                        </a:spcBef>
                        <a:spcAft>
                          <a:spcPts val="0"/>
                        </a:spcAft>
                        <a:buClr>
                          <a:srgbClr val="000000"/>
                        </a:buClr>
                        <a:buFont typeface="Arial"/>
                      </a:pPr>
                      <a:endParaRPr lang="en-US" sz="2000" b="1" i="0" u="none" strike="noStrike" cap="none" dirty="0">
                        <a:solidFill>
                          <a:schemeClr val="tx1"/>
                        </a:solidFill>
                        <a:latin typeface="Times New Roman" panose="02020603050405020304" pitchFamily="18" charset="0"/>
                        <a:ea typeface="+mn-ea"/>
                        <a:cs typeface="Times New Roman" panose="02020603050405020304" pitchFamily="18" charset="0"/>
                        <a:sym typeface="Arial"/>
                      </a:endParaRPr>
                    </a:p>
                  </a:txBody>
                  <a:tcPr/>
                </a:tc>
                <a:extLst>
                  <a:ext uri="{0D108BD9-81ED-4DB2-BD59-A6C34878D82A}">
                    <a16:rowId xmlns:a16="http://schemas.microsoft.com/office/drawing/2014/main" xmlns="" val="2312059401"/>
                  </a:ext>
                </a:extLst>
              </a:tr>
            </a:tbl>
          </a:graphicData>
        </a:graphic>
      </p:graphicFrame>
      <p:sp>
        <p:nvSpPr>
          <p:cNvPr id="4" name="TextBox 3">
            <a:extLst>
              <a:ext uri="{FF2B5EF4-FFF2-40B4-BE49-F238E27FC236}">
                <a16:creationId xmlns:a16="http://schemas.microsoft.com/office/drawing/2014/main" xmlns="" id="{359EB44B-54CD-6E83-3864-CAEB3E39F19F}"/>
              </a:ext>
            </a:extLst>
          </p:cNvPr>
          <p:cNvSpPr txBox="1"/>
          <p:nvPr/>
        </p:nvSpPr>
        <p:spPr>
          <a:xfrm>
            <a:off x="952379" y="348970"/>
            <a:ext cx="6022994" cy="461665"/>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Comparison of Results for all models</a:t>
            </a:r>
          </a:p>
        </p:txBody>
      </p:sp>
    </p:spTree>
    <p:extLst>
      <p:ext uri="{BB962C8B-B14F-4D97-AF65-F5344CB8AC3E}">
        <p14:creationId xmlns:p14="http://schemas.microsoft.com/office/powerpoint/2010/main" val="404176694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idx="10"/>
          </p:nvPr>
        </p:nvSpPr>
        <p:spPr/>
        <p:txBody>
          <a:bodyPr/>
          <a:lstStyle/>
          <a:p>
            <a:r>
              <a:rPr lang="en-US"/>
              <a:t>31/08/2024</a:t>
            </a:r>
          </a:p>
        </p:txBody>
      </p:sp>
      <p:sp>
        <p:nvSpPr>
          <p:cNvPr id="3" name="AutoShape 5" descr="data:image/png;base64,iVBORw0KGgoAAAANSUhEUgAAArcAAAIjCAYAAAAZajMiAAAAOXRFWHRTb2Z0d2FyZQBNYXRwbG90bGliIHZlcnNpb24zLjguMCwgaHR0cHM6Ly9tYXRwbG90bGliLm9yZy81sbWrAAAACXBIWXMAAA9hAAAPYQGoP6dpAABaaUlEQVR4nO3dd3gUVf/+8XsT0ggk9ISEkIQmCb2JgNIxCgIiCCIqTbAgvesjvdhBUASRqhSlPQoooKGKgHSQErogEkBKQpGa8/uDX/bLkgQ2YUPCPO/Xde11MWfOzHx2Mpu9OZliM8YYAQAAABbgltEFAAAAAK5CuAUAAIBlEG4BAABgGYRbAAAAWAbhFgAAAJZBuAUAAIBlEG4BAABgGYRbAAAAWAbhFgAAAJZBuMVDKSwsTG3atLFPr1y5UjabTStXrrS31axZUyVLlnzwxeGBunjxol599VUFBgbKZrOpW7duGV1SEjabTYMGDXJo27hxo6pWrSpfX1/ZbDZt27ZNkrRkyRKVLVtW3t7estlsOn/+/AOvNzO48zP+MJk6dapsNpuOHDmS0aXc1ZEjR2Sz2TR16tQMqyG5z8bd+r711lvpWxAsgXCLTGXnzp1q1qyZQkND5e3treDgYNWrV09jx47N6NLSxe7duzVo0KBkvwTHjRuXLl86CQkJmj59uipXrqxcuXIpe/bsKlasmF555RWtX7/e5dtLbyNGjNDUqVP1xhtv6Ouvv9bLL7+crtsLCwuTzWaTzWaTm5ubcuTIoVKlSqljx47asGGDU+u4fv26nn/+eZ09e1ajRo3S119/rdDQUJ05c0bNmzeXj4+PPv/8c3399dfy9fVN1/eTVn///bcGDRpkD+XOOnjwoF577TUVKlRI3t7e8vPzU7Vq1fTpp5/q33//TZ9i73D58mUNGjTI4T/DVtSnTx/ZbDa1aNEio0tx2m+//aZBgwb9z/6nDq6RJaMLABL99ttvqlWrlgoWLKgOHTooMDBQx44d0/r16/Xpp5+qc+fO9r4xMTFyc3v4/2+2e/duDR48WDVr1lRYWJjDvHHjxilPnjwuH73q0qWLPv/8czVu3FitWrVSlixZFBMTo59++kmFChXSY4895tLtpbfly5frscce08CBAx/YNsuWLauePXtKki5cuKA9e/Zozpw5mjhxorp3765PPvnEof+///6rLFn+79ftwYMH9eeff2rixIl69dVX7e1LlizRhQsXNHToUNWtW/fBvJk0+vvvvzV48GCFhYWpbNmyTi2zePFiPf/88/Ly8tIrr7yikiVL6tq1a/r111/Vu3dv7dq1S19++WX6Fq5b4Xbw4MGSbv2Fx9VefvllvfDCC/Ly8nL5up1ljNGsWbMUFhamhQsX6sKFC8qePXuG1ZOSOz8bv/32mwYPHqw2bdooR44cGVcYHmqEW2Qaw4cPl7+/vzZu3Jjkl9qpU6ccpjPyS+NhdvLkSY0bN04dOnRIEiJGjx6t06dPP7Babty4oYSEBHl6et7Xek6dOqXIyEgXVeVcXcHBwXrppZcc2t5//329+OKLGjVqlIoWLao33njDPs/b2ztJzZJSPM5d+aV+6dKlTDH6e/jwYb3wwgsKDQ3V8uXLlT9/fvu8Tp066cCBA1q8eHEGVnj/Eve1u7u73N3dM7SWlStX6q+//tLy5csVFRWl+fPnq3Xr1hlaU6KEhARdu3ZN3t7eST4bgEsYIJN45JFHTM2aNZ3qGxoaalq3bm2fXrFihZFkVqxYYW+rUaOGKVGihNm1a5epWbOm8fHxMUFBQeb9999Psr6TJ0+adu3amXz58hkvLy9TunRpM3XqVIc+yW3DGGMOHz5sJJkpU6Y4tO/Zs8c0bdrU5MyZ03h5eZkKFSqY77//3j5/ypQpRlKS14oVK0xoaGiS9ho1atiXPXfunOnataspUKCA8fT0NIULFzbvvfeeuXnz5l3327p164ykJO8tJefOnTPdunUzoaGhxtPT0wQHB5uXX37ZnD59OlX7LnEfffjhh2bUqFGmUKFCxs3NzWzdutWpfZWcxJ/Hna/Dhw+7rK7khIaGmgYNGiQ778KFCyZXrlwmODjYJCQk2NslmYEDBxpjjGndunWyP9saNWokab/9GF+/fr2Jiooyfn5+xsfHx1SvXt38+uuvDtsfOHCgkWR27dplWrZsaXLkyGHKli1rn//111+b8uXLG29vb5MzZ07TokULc/ToUYd1OPO5SWnf3/kZuN3rr79uJJm1a9em2Od2d37GE9/bnRI/R4k/d2OM2bhxo3nyySdN7ty5jbe3twkLCzNt27Y1xvzfz/zOV+LPxxjnjsfE7a5cudK88cYbJm/evCZHjhwp1pR43KxZs8ZUqlTJeHl5mfDwcDNt2rQk72n79u2mevXqxtvb2wQHB5uhQ4eayZMnJ1nn3bRv395ERkYaY4x5+umnTb169ZL0Sel313fffWciIiKMl5eXKVGihJk/f75p3bq1CQ0Ndeh38eJF06NHD/vvoWLFipkPP/zQ4dg35tbx36lTJ/PNN9+YyMhIkyVLFrNgwQL7vMR9n/gzTukznbieBQsWmBIlShhPT08TGRlpfvrpJ4ftJa4nJibGtGrVyvj5+Zk8efKY//znPyYhIcEcPXrUNGrUyGTPnt0EBASYjz76KMm+GTNmjImMjDQ+Pj4mR44cpkKFCmbGjBlO7XtkPEZukWmEhoZq3bp1+uOPP1x2Idi5c+f01FNP6bnnnlPz5s01d+5c9e3bV6VKldLTTz8t6dafxWrWrKkDBw7orbfeUnh4uObMmaM2bdro/Pnz6tq1a6q3u2vXLlWrVk3BwcHq16+ffH199d133+nZZ5/VvHnz1KRJE1WvXl1dunTRmDFj9PbbbysiIkKSFBERodGjR6tz587Kli2b3nnnHUlSQECApFt/Uq1Ro4aOHz+u1157TQULFtRvv/2m/v3768SJExo9enSKdYWGhkqS5syZo+eff15Zs2ZNse/Fixf1xBNPaM+ePWrXrp3Kly+vf/75Rz/88IP++usv5cmTJ9X7bsqUKbpy5Yo6duwoLy8v5cqVy6l9lZyIiAh9/fXX6t69uwoUKGA/TSBv3rwuqSstsmXLpiZNmmjSpEnavXu3SpQokaTPa6+9puDgYI0YMUJdunRRpUqV7D/bRx55RF9++aWGDBmi8PBwFS5cWNKtUy+efvppVahQQQMHDpSbm5umTJmi2rVra82aNXr00UcdtvH888+raNGiGjFihIwxkm79ZeTdd99V8+bN9eqrr+r06dMaO3asqlevrq1btzqMFt/rcxMREaEhQ4ZowIAB6tixo5544glJUtWqVVPcNwsXLlShQoXu2scVTp06pSeffFJ58+ZVv379lCNHDh05ckTz58+XdOv4+OKLL/TGG2+oSZMmeu655yRJpUuXluTcZ/d2b775pvLmzasBAwbo0qVLd63twIEDatasmdq3b6/WrVtr8uTJatOmjSpUqGA/Vo4fP65atWrJZrOpf//+8vX11VdffZWqv1ZdvXpV8+bNs38mWrZsqbZt2yo2NlaBgYF3XXbx4sVq0aKFSpUqpZEjR+rcuXNq3769goODHfoZY9SoUSOtWLFC7du3V9myZbV06VL17t1bx48f16hRoxz6L1++XN99953eeust5cmTJ8lpWJL03HPPad++fZo1a5ZGjRqlPHnySLr1M0v066+/av78+XrzzTeVPXt2jRkzRk2bNtXRo0eVO3duh/W1aNFCEREReu+997R48WINGzZMuXLl0oQJE1S7dm29//77mjFjhnr16qVKlSqpevXqkqSJEyeqS5cuatasmbp27aorV65ox44d2rBhg1588UXnfgjIWBmdroFEy5YtM+7u7sbd3d1UqVLF9OnTxyxdutRcu3YtSV9nR24lmenTp9vbrl69agIDA03Tpk3tbaNHjzaSzDfffGNvu3btmqlSpYrJli2biY+PT3EbxiQ/+lGnTh1TqlQpc+XKFXtbQkKCqVq1qilatKi9bc6cOcmu0xhjSpQo4TBam2jo0KHG19fX7Nu3z6G9X79+xt3dPclI3J1eeeUVI8nkzJnTNGnSxHz00Udmz549SfoNGDDASDLz589PMi9xZMbZfZe4j/z8/MypU6cc1uXsvkpJciOprqgrNdu73ahRo4wkh5E+3TEymHgszZkzx2HZxBG/jRs32tsSEhJM0aJFTVRUlMOI2OXLl014eLjDiFziiFXLli0d1nvkyBHj7u5uhg8f7tC+c+dOkyVLFod2Zz83GzduvOdobaK4uDgjyTRu3PiefROldeR2wYIFSfbhnU6fPp3kZ5LI2eMxcbuPP/64uXHjxl1rSnw/kszq1avtbadOnTJeXl6mZ8+e9rbOnTsbm83m8NeDM2fOmFy5cjk9cjt37lwjyezfv98YY0x8fLzx9vY2o0aNcuiX3O+uUqVKmQIFCpgLFy7Y21auXGkkOYzc/ve//zWSzLBhwxzW2axZM2Oz2cyBAwfsbZKMm5ub2bVrV5Ja7/w5fPjhhym+T0nG09PTYd3bt283kszYsWPtbYnHSseOHe1tN27cMAUKFDA2m82899579vZz584ZHx8fh2OtcePGpkSJEkm2j4fHw39FDiyjXr16WrdunRo1aqTt27frgw8+UFRUlIKDg/XDDz+kaZ3ZsmVzODfS09NTjz76qA4dOmRv+/HHHxUYGKiWLVva2zw8PNSlSxddvHhRq1atStU2z549q+XLl6t58+a6cOGC/vnnH/3zzz86c+aMoqKitH//fh0/fjxN70e6Ner6xBNPKGfOnPZ1//PPP6pbt65u3ryp1atX33X5KVOm6LPPPlN4eLgWLFigXr16KSIiQnXq1HGoa968eSpTpkyyI6c2m01S6vdd06ZNHUZh0mtf3W9d9yNbtmySbl1o5grbtm3T/v379eKLL+rMmTP2fXTp0iXVqVNHq1evVkJCgsMyr7/+usP0/PnzlZCQoObNmzscM4GBgSpatKhWrFiR5D3c63OTGvHx8ZL0QC5oShyBXrRoka5fv56qZdNyPHbo0MHp82sjIyPto9zSrRHJRx55xGG/LlmyRFWqVHG4SC9Xrlxq1aqV0+9jxowZqlixoooUKSLp1n5v0KCBZsyYcdfl/v77b+3cuVOvvPKK/TiWpBo1aqhUqVIOfX/88Ue5u7urS5cuDu09e/aUMUY//fSTQ3uNGjVccm583bp17X/RkG6NuPv5+SV7bN5+saa7u7sqVqwoY4zat29vb8+RI0eSn0GOHDn0119/aePGjfddLzIG4RaZSqVKlTR//nydO3dOv//+u/r3768LFy6oWbNm2r17d6rXV6BAAXsQS5QzZ06dO3fOPv3nn3+qaNGiSe6+kHiawJ9//pmqbR44cEDGGL377rvKmzevwyvxiv47L5BLjf3792vJkiVJ1p14df291u3m5qZOnTpp8+bN+ueff/T999/r6aef1vLly/XCCy/Y+x08ePCep4ekdt+Fh4c7TKfXvrrfuu7HxYsXJbkuyO3fv1+S1Lp16yT76KuvvtLVq1cVFxfnsMyd72f//v0yxqho0aJJ1rFnz54k+9iZz01q+Pn5SXJd4L+bGjVqqGnTpho8eLDy5Mmjxo0ba8qUKbp69eo9l03L8ZiaY6dgwYJJ2pL7fZQYSm+XXFtyzp8/rx9//FE1atTQgQMH7K9q1app06ZN2rdvX4rLJn4unNn+n3/+qaCgoCTHeXp/xpzZhyn19ff3l7e3t/10h9vbb1++b9++ypYtmx599FEVLVpUnTp10tq1a11SPx4MzrlFpuTp6alKlSqpUqVKKlasmNq2bas5c+ak+nZPKY2omP9/HmJq3Plln+jmzZsO04mjaL169VJUVFSyyzj7RZWchIQE1atXT3369El2frFixZxeV+7cudWoUSM1atRINWvW1KpVq/Tnn3/az811NR8fH4fp9N5Xaa3rfvzxxx+SXFd34j768MMPU7zl1u2jbFLy+9lms+mnn35K9jNx5/Ku/NxIt8JtUFCQfd+khbOfP5vNprlz52r9+vVauHChli5dqnbt2unjjz/W+vXrk7zX26XleEzNsePq/ZqcOXPm6OrVq/r444/18ccfJ5k/Y8YM+23QHiRXfcZSsw+T6+vM8hEREYqJidGiRYu0ZMkSzZs3T+PGjdOAAQMyZN8h9Qi3yPQqVqwoSTpx4kS6rD80NFQ7duxQQkKCw0jf3r177fOlW6MDkpLcXPzOEYpChQpJuvVn8HvdqzSlL+y7zStcuLAuXrzo8vugVqxYUatWrdKJEycUGhqqwoUL3zOMOLvvUpKafZUa91tXWl28eFELFixQSEiIfQTrfiX+CdbPzy/N+6hw4cIyxig8PDxV//m5m7sdu8l55pln9OWXX2rdunWqUqVKqrd3++fv9ovfUvrLymOPPabHHntMw4cP18yZM9WqVSvNnj1br776aoq1p9fxmBqhoaE6cOBAkvbk2pIzY8YMlSxZMtmBgAkTJmjmzJkpBrTEz4Uz2w8NDdUvv/yS5P659/sZS+1xlV58fX3VokULtWjRQteuXdNzzz2n4cOHq3///ty+7CHAaQnINFasWJHs/75//PFHSbeuJE8P9evXV2xsrL799lt7240bNzR27Fhly5ZNNWrUkHTrl7W7u3uSc1rHjRvnMJ0vXz7VrFlTEyZMSDaQ334v2cT7jyb3NB5fX99k25s3b65169Zp6dKlSeadP39eN27cSPG9xsbGJnt6x7Vr1xQdHS03Nzf7yFTTpk21fft2LViwIEn/xJ+Ts/suJanZV6lxv3Wlxb///quXX35ZZ8+e1TvvvOOyL+kKFSqocOHC+uijj+ynPNzOmX303HPPyd3dXYMHD07yGTPG6MyZM6mu627HbnL69OkjX19fvfrqqzp58mSS+QcPHtSnn36a4vKJIf/2z9+lS5c0bdo0h37nzp1L8h4TR7wTT01IvEvInbWn1/GYGlFRUVq3bp3Dk9/Onj17z/NlJenYsWNavXq1mjdvrmbNmiV5tW3bVgcOHEjxSXpBQUEqWbKkpk+f7nCsrVq1Sjt37nToW79+fd28eVOfffaZQ/uoUaNks9nsd6NJrdQeV+nhzs+Dp6enIiMjZYxJ9XncyBiM3CLT6Ny5sy5fvqwmTZqoePHiunbtmn777Td9++23CgsLU9u2bdNlux07dtSECRPUpk0bbd68WWFhYZo7d67Wrl2r0aNH20cl/P399fzzz2vs2LGy2WwqXLiwFi1alOw5oZ9//rkef/xxlSpVSh06dFChQoV08uRJrVu3Tn/99Ze2b98u6daXrru7u95//33FxcXJy8tLtWvXVr58+VShQgV98cUXGjZsmIoUKaJ8+fKpdu3a6t27t3744Qc988wz9tsIXbp0STt37tTcuXN15MiRJOeUJfrrr7/06KOPqnbt2qpTp44CAwN16tQpzZo1S9u3b1e3bt3sy/bu3Vtz587V888/r3bt2qlChQo6e/asfvjhB40fP15lypRxet/djbP7Kj1+pml1/PhxffPNN5Jujdbu3r1bc+bMUWxsrHr27KnXXnvtvtZ/Ozc3N3311Vd6+umnVaJECbVt21bBwcE6fvy4VqxYIT8/Py1cuPCu6yhcuLCGDRum/v3768iRI3r22WeVPXt2HT58WAsWLFDHjh3Vq1evVNVVuHBh5ciRQ+PHj1f27Nnl6+urypUrp3huZeHChTVz5kz77Zluf0LZb7/9Zr9VW0qefPJJFSxYUO3bt1fv3r3l7u6uyZMnK2/evDp69Ki937Rp0zRu3Dg1adJEhQsX1oULFzRx4kT5+fmpfv36km79iTwyMlLffvutihUrply5cqlkyZIqWbJkuhyPqdGnTx998803qlevnjp37my/FVjBggV19uzZu/6naebMmfZbdCWnfv36ypIli2bMmKHKlSsn22fEiBFq3LixqlWrprZt2+rcuXP67LPPVLJkSYfA27BhQ9WqVUvvvPOOjhw5ojJlymjZsmX6/vvv1a1bN4eLvlKjQoUKkqR33nlHL7zwgjw8PNSwYcMH+iCSJ598UoGBgapWrZoCAgK0Z88effbZZ2rQoEGmfMobkvGA784ApOinn34y7dq1M8WLFzfZsmUznp6epkiRIqZz587m5MmTDn1T8xCHOyV3M/KTJ0+atm3bmjx58hhPT09TqlSpZG9xdPr0adO0aVOTNWtWkzNnTvPaa6+ZP/74I9lbIh08eNC88sorJjAw0Hh4eJjg4GDzzDPPmLlz5zr0mzhxoilUqJBxd3d3eA+xsbGmQYMGJnv27Eke4nDhwgXTv39/U6RIEePp6Wny5Mljqlataj766KNkb52WKD4+3nz66acmKirKFChQwHh4eJjs2bObKlWqmIkTJya5+fqZM2fMW2+9ZYKDg42np6cpUKCAad26tfnnn39Ste9uf1hCcpzdV8lJ6dZcrqgrpe3p/99c3mazGT8/P1OiRAnToUMHs2HDhmSX0X3cCizR1q1bzXPPPWdy585tvLy8TGhoqGnevLmJjo6290m8BdLtD9m43bx588zjjz9ufH19ja+vrylevLjp1KmTiYmJsfdJzefm+++/t9+UP7nPQHL27dtnOnToYMLCwoynp6fJnj27qVatmhk7dqzD7bfu/IwbY8zmzZtN5cqVjaenpylYsKD55JNPktx2a8uWLaZly5amYMGCxsvLy+TLl88888wzZtOmTQ7r+u2330yFChWMp6dnkp+PM8fj3X5Wd3uIw50SH+Bxu61bt5onnnjCeHl5mQIFCpiRI0eaMWPGGEkmNjY2xX1bqlQpU7BgwRTnG2NMzZo1Tb58+cz169dTfIjD7NmzTfHixY2Xl5cpWbKk+eGHH0zTpk1N8eLFHfpduHDBdO/e3QQFBRkPDw9TtGjRuz7EITl37ntjbt3uMDg42Li5uSX7EIc7pXTbuDs/B61btza+vr5Jlr/zmJ8wYYKpXr26/bNWuHBh07t3bxMXF5fse0DmYzPGhWeyAwAAl+vWrZsmTJigixcvZsijfcuWLau8efPq559/fuDbBlKLc24BAMhE/v33X4fpM2fO6Ouvv9bjjz+e7sH2+vXrSc7bX7lypbZv366aNWum67YBV2HkFgCATKRs2bKqWbOmIiIidPLkSU2aNEl///23oqOj7Y+ITS9HjhxR3bp19dJLLykoKEh79+7V+PHj5e/vrz/++CPJI26BzIgLygAAyETq16+vuXPn6ssvv5TNZlP58uU1adKkdA+20q1brlWoUEFfffWVTp8+LV9fXzVo0EDvvfcewRYPjQwduV29erU+/PBDbd68WSdOnNCCBQv07LPP2ucbYzRw4EBNnDhR58+fV7Vq1fTFF1+oaNGi9j5nz55V586dtXDhQrm5ualp06b69NNP73qjbgAAAFhThp5ze+nSJZUpU0aff/55svM/+OADjRkzRuPHj9eGDRvk6+urqKgoXblyxd6nVatW2rVrl37++WctWrRIq1evVseOHR/UWwAAAEAmkmnOubXZbA4jt8YYBQUFqWfPnvb7L8bFxSkgIEBTp07VCy+8oD179igyMlIbN260P8VqyZIlql+/vv766y8FBQVl1NsBAABABsi059wePnxYsbGxDo9A9Pf3V+XKlbVu3Tq98MILWrdunXLkyGEPtpJUt25dubm5acOGDWrSpEmy67569ar9STXSreeJnz17Vrlz5840j/4DAADA/zHG6MKFCwoKCnJ4tPqdMm24jY2NlSQFBAQ4tAcEBNjnxcbGKl++fA7zs2TJoly5ctn7JGfkyJEpPlsbAAAAmdexY8dUoECBFOdn2nCbnvr3768ePXrYp+Pi4lSwYEEdO3ZMfn5+GVgZAAAAkhMfH6+QkJB7PgY504bbwMBASdLJkyeVP39+e/vJkydVtmxZe59Tp045LHfjxg2dPXvWvnxyvLy85OXllaTdz8+PcAsAAJCJ3esU0kz7hLLw8HAFBgYqOjra3hYfH68NGzaoSpUqkqQqVaro/Pnz2rx5s73P8uXLlZCQoMqVKz/wmgEAAJCxMnTk9uLFizpw4IB9+vDhw9q2bZty5cqlggULqlu3bho2bJiKFi2q8PBwvfvuuwoKCrLfUSEiIkJPPfWUOnTooPHjx+v69et666239MILL3CnBAAAgP9BGRpuN23apFq1atmnE8+Dbd26taZOnao+ffro0qVL6tixo86fP6/HH39cS5Yskbe3t32ZGTNm6K233lKdOnXsD3EYM2bMA38vAAAAyHiZ5j63GSk+Pl7+/v6Ki4vjnFsAAIBMyNm8lmnPuQUAAABSi3ALAAAAyyDcAgAAwDIItwAAALAMwi0AAAAsg3ALAAAAyyDcAgAAwDIItwAAALAMwi0AAAAsg3ALAAAAyyDcAgAAwDIItwAAALAMwi0AAAAsg3ALAAAAyyDcAgAAwDIItwAAALAMwi0AAAAsg3ALAAAAyyDcAgAAwDIItwAAALAMwi0AAAAsg3ALAAAAyyDcAgAAwDIItwAAALAMwi0AAAAsg3ALAAAAyyDcAgAAwDIItwAAALAMwi0AAAAsg3ALAAAAyyDcAgAAwDIItwAAALAMwi0AAAAsg3ALAAAAyyDcAgAAwDIItwAAALAMwi0AAAAsg3ALAAAAyyDcAgAAwDIItwAAALAMwi0AAAAsg3ALAAAAyyDcAgAAwDIItwAAALAMwi0AAAAsg3ALAAAAyyDcAgAAwDIItwAAALAMwi0AAAAsg3ALAAAAyyDcAgAAwDIItwAAALAMwi0AAAAsg3ALAAAAyyDcAgAAwDIItwAAALAMwi0AAAAsg3ALAAAAyyDcAgAAwDIItwAAALAMwi0AAAAsg3ALAAAAyyDcAgAAwDIItwAAALAMwi0AAAAsg3ALAAAAyyDcAgAAwDIItwAAALAMwi0AAAAsg3ALAAAAyyDcAgAAwDIItwAAALAMwi0AAAAsg3ALAAAAyyDcAgAAwDIItwAAALAMwi0AAAAsg3ALAAAAyyDcAgAAwDIItwAAALAMwi0AAAAsI1OH25s3b+rdd99VeHi4fHx8VLhwYQ0dOlTGGHsfY4wGDBig/Pnzy8fHR3Xr1tX+/fszsGoAAABklEwdbt9//3198cUX+uyzz7Rnzx69//77+uCDDzR27Fh7nw8++EBjxozR+PHjtWHDBvn6+ioqKkpXrlzJwMoBAACQEWzm9mHQTOaZZ55RQECAJk2aZG9r2rSpfHx89M0338gYo6CgIPXs2VO9evWSJMXFxSkgIEBTp07VCy+84NR24uPj5e/vr7i4OPn5+aXLewEAAEDaOZvXMvXIbdWqVRUdHa19+/ZJkrZv365ff/1VTz/9tCTp8OHDio2NVd26de3L+Pv7q3Llylq3bl2K67169ari4+MdXgAAAHj4ZcnoAu6mX79+io+PV/HixeXu7q6bN29q+PDhatWqlSQpNjZWkhQQEOCwXEBAgH1eckaOHKnBgwenX+EAAADIEJl65Pa7777TjBkzNHPmTG3ZskXTpk3TRx99pGnTpt3Xevv376+4uDj769ixYy6qGAAAABkpU4/c9u7dW/369bOfO1uqVCn9+eefGjlypFq3bq3AwEBJ0smTJ5U/f377cidPnlTZsmVTXK+Xl5e8vLzStXYAAAA8eJl65Pby5ctyc3Ms0d3dXQkJCZKk8PBwBQYGKjo62j4/Pj5eGzZsUJUqVR5orQAAAMh4mXrktmHDhho+fLgKFiyoEiVKaOvWrfrkk0/Url07SZLNZlO3bt00bNgwFS1aVOHh4Xr33XcVFBSkZ599NmOLBwAAwAOXqcPt2LFj9e677+rNN9/UqVOnFBQUpNdee00DBgyw9+nTp48uXbqkjh076vz583r88ce1ZMkSeXt7Z2DlAAAAyAiZ+j63Dwr3uQUAAMjcLHGfWwAAACA1CLcAAACwDMItAAAALINwCwAAAMsg3AIAAMAyCLcAAACwDMItAAAALINwCwAAAMsg3AIAAMAyCLcAAACwDMItAAAALINwCwAAAMsg3AIAAMAyCLcAAACwDMItAAAALINwCwAAAMsg3AIAAMAyCLcAAACwDMItAAAALINwCwAAAMsg3AIAAMAyCLcAAACwDMItAAAALINwCwAAAMsg3AIAAMAyCLcAAACwDMItAAAALINwCwAAAMsg3AIAAMAyCLcAAACwDMItAAAALINwCwAAAMsg3AIAAMAyCLcAAACwDMItAAAALINwCwAAAMsg3AIAAMAyCLcAAACwDMItAAAALINwCwAAAMsg3AIAAMAyCLcAAACwDMItAAAALINwCwAAAMsg3AIAAMAyCLcAAACwDMItAAAALINwCwAAAMsg3AIAAMAyCLcAAACwDMItAAAALINwCwAAAMsg3AIAAMAyCLcAAACwDMItAAAALINwCwAAAMsg3AIAAMAyCLcAAACwDMItAAAALINwCwAAAMsg3AIAAMAyCLcAAACwDMItAAAALCNLahfYs2ePZs+erTVr1ujPP//U5cuXlTdvXpUrV05RUVFq2rSpvLy80qNWAAAA4K5sxhjjTMctW7aoT58++vXXX1WtWjU9+uijCgoKko+Pj86ePas//vhDa9asUXx8vPr06aNu3bo9NCE3Pj5e/v7+iouLk5+fX0aXAwAAgDs4m9ecHrlt2rSpevfurblz5ypHjhwp9lu3bp0+/fRTffzxx3r77bdTVTQAAABwP5weub1+/bo8PDycXnFq+2ckRm4BAAAyN2fzmtMXlKU2qD4swRYAAADWcV93Szhx4oSaNWumvHnzKleuXGrYsKEOHTrkqtoAAACAVLmvcNuuXTuVLFlSq1at0vLlyxUQEKAXX3zRVbUBAAAAqZKqcNu1a1ddunTJPn3gwAH17dtXkZGRKlu2rLp27aqYmBiXFwkAAAA4I1X3uS1QoIAqVKigDz74QI0aNVKLFi1UuXJl1a9fX9evX9f8+fPVqlWr9KoVAAAAuCun75aQ6PDhw3rzzTfl4+OjsWPHasuWLVq5cqVu3rypatWqqVmzZrLZbOlVb7rIiLslPGS7CE5K3acJAAA4y+X3uU0UHh6un376STNmzFCNGjXUtWtXffTRRw9doAUAAID1pOmCsjNnzqhVq1bauHGjtm7dqipVqmjHjh2urg0AAABIlVSF2+joaAUEBChv3rwqUKCA9u7dq8mTJ2vkyJFq2bKl+vTpo3///Te9agUAAADuKlXhtlOnTurTp48uX76szz77TN26dZMk1apVS1u2bJGHh4fKli2bDmUCAAAA95aqC8r8/f21YcMGFS9eXFeuXFFkZGSShzbs2rVLJUqUcHmh6YkLyuAqXFAGAED6SJcLyho1aqRmzZqpUaNG+vXXX1W/fv0kfR62YAsAAADrSNXI7bVr1zRhwgTt3btXZcqUUbt27ZQlS6pvuJDpMHILV2HkFgCA9JEuI7eenp7q3LnzfRcHAAAApAenLyhbv3690yu9fPmydu3alaaCAAAAgLRyOty+/PLLioqK0pw5c3Tp0qVk++zevVtvv/22ChcurM2bN7ukwOPHj+ull15S7ty55ePjo1KlSmnTpk32+cYYDRgwQPnz55ePj4/q1q2r/fv3u2TbAAAAeLg4HW53796tBg0a6D//+Y9y5MihEiVKqF69emrYsKEef/xx5cmTR+XLl9fhw4e1bNkyvfLKK/dd3Llz51StWjV5eHjop59+0u7du/Xxxx8rZ86c9j4ffPCBxowZo/Hjx2vDhg3y9fVVVFSUrly5ct/bBwAAwMMlVReUJdq0aZN+/fVX/fnnn/r333+VJ08elStXTrVq1VKuXLlcVly/fv20du1arVmzJtn5xhgFBQWpZ8+e6tWrlyQpLi5OAQEBmjp1ql544QWntsMFZXAVLigDACB9OJvX0hRuH5TIyEhFRUXpr7/+0qpVqxQcHKw333xTHTp0kCQdOnRIhQsX1tatWx0eHlGjRg2VLVtWn376abLrvXr1qq5evWqfjo+PV0hICOEW9y3zfpoAAHi4ORtuU/WEsgft0KFD+uKLL1S0aFEtXbpUb7zxhrp06aJp06ZJkmJjYyVJAQEBDssFBATY5yVn5MiR8vf3t79CQkLS700AAADggcnU4TYhIUHly5fXiBEjVK5cOXXs2FEdOnTQ+PHj72u9/fv3V1xcnP117NgxF1UMAACAjJSpw23+/PkVGRnp0BYREaGjR49KkgIDAyVJJ0+edOhz8uRJ+7zkeHl5yc/Pz+EFAACAh1+mDrfVqlVTTEyMQ9u+ffsUGhoqSQoPD1dgYKCio6Pt8+Pj47VhwwZVqVLlgdYKAACAjHffz869cuWKvL29XVFLEt27d1fVqlU1YsQINW/eXL///ru+/PJLffnll5Ikm82mbt26adiwYSpatKjCw8P17rvvKigoSM8++2y61AQAAIDMK00jtwkJCRo6dKiCg4OVLVs2HTp0SJL07rvvatKkSS4rrlKlSlqwYIFmzZqlkiVLaujQoRo9erRatWpl79OnTx917txZHTt2VKVKlXTx4kUtWbIk3QI3AAAAMq803QpsyJAhmjZtmoYMGaIOHTrojz/+UKFChfTtt99q9OjRWrduXXrUmm64zy1chVuBAQCQPtL1VmDTp0/Xl19+qVatWsnd3d3eXqZMGe3duzctqwQAAADuW5rC7fHjx1WkSJEk7QkJCbp+/fp9FwUAAACkRZrCbWRkZLKPxJ07d67KlSt330UBAAAAaZGmuyUMGDBArVu31vHjx5WQkKD58+crJiZG06dP16JFi1xdIwAAAOCUNI3cNm7cWAsXLtQvv/wiX19fDRgwQHv27NHChQtVr149V9cIAAAAOCXVI7c3btzQiBEj1K5dO/3888/pURMAAACQJqkeuc2SJYs++OAD3bhxIz3qAQAAANIsTacl1KlTR6tWrXJ1LQAAAMB9SdMFZU8//bT69eunnTt3qkKFCvL19XWY36hRI5cUBwAAAKRGmp5Q5uaW8oCvzWbTzZs376uoB40nlMFVeEIZAADpw9m8lqaR24SEhDQXBgAAAKSXNJ1zCwAAAGRGaQ63q1atUsOGDVWkSBEVKVJEjRo1SvapZQAAAMCDkqZw+80336hu3brKmjWrunTpoi5dusjHx0d16tTRzJkzXV0jAAAA4JQ0XVAWERGhjh07qnv37g7tn3zyiSZOnKg9e/a4rMAHgQvK4CpcUAYAQPpwNq+laeT20KFDatiwYZL2Ro0a6fDhw2lZJQAAAHDf0hRuQ0JCFB0dnaT9l19+UUhIyH0XBQAAAKRFmm4F1rNnT3Xp0kXbtm1T1apVJUlr167V1KlT9emnn7q0QAAAAMBZaQq3b7zxhgIDA/Xxxx/ru+++k3TrPNxvv/1WjRs3dmmBAAAAgLPSdEGZ1XBBGVyFTxMAAOkjXS8o27hxozZs2JCkfcOGDdq0aVNaVgkAAADctzSF206dOunYsWNJ2o8fP65OnTrdd1EAAABAWqQp3O7evVvly5dP0l6uXDnt3r37vosCAAAA0iJN4dbLy0snT55M0n7ixAllyZKma9QAAACA+5amcPvkk0+qf//+iouLs7edP39eb7/9turVq+ey4gAAAIDUSNMw60cffaTq1asrNDRU5cqVkyRt27ZNAQEB+vrrr11aIAAAAOCsNIXb4OBg7dixQzNmzND27dvl4+Ojtm3bqmXLlvLw8HB1jQAAAIBT0nyCrK+vrzp27OjKWgAAAID7kqpzbvft26fff//doS06Olq1atXSo48+qhEjRri0OAAAACA1UhVu+/btq0WLFtmnDx8+rIYNG8rT01NVqlTRyJEjNXr0aFfXCAAAADglVaclbNq0SX369LFPz5gxQ8WKFdPSpUslSaVLl9bYsWPVrVs3lxYJAAAAOCNVI7f//POPChQoYJ9esWKFGjZsaJ+uWbOmjhw54rLiAAAAgNRIVbjNlSuXTpw4IUlKSEjQpk2b9Nhjj9nnX7t2TcYY11YIAAAAOClV4bZmzZoaOnSojh07ptGjRyshIUE1a9a0z9+9e7fCwsJcXCIAAADgnFSdczt8+HDVq1dPoaGhcnd315gxY+Tr62uf//XXX6t27douLxIAAABwhs2k8jyCGzduaNeuXcqbN6+CgoIc5m3fvl0FChRQ7ty5XVpkeouPj5e/v7/i4uLk5+f3QLZpsz2QzeAB46wcAADSh7N5LdUPcciSJYvKlCmT7LyU2gEAAIAHIVXn3AIAAACZGeEWAAAAlkG4BQAAgGUQbgEAAGAZaQ63a9as0UsvvaQqVaro+PHjkm7dCuzXX391WXEAAABAaqQp3M6bN09RUVHy8fHR1q1bdfXqVUlSXFycRowY4dICAQAAAGelKdwOGzZM48eP18SJE+Xh4WFvr1atmrZs2eKy4gAAAIDUSFO4jYmJUfXq1ZO0+/v76/z58/dbEwAAAJAmaQq3gYGBOnDgQJL2X3/9VYUKFbrvogAAAIC0SFO47dChg7p27aoNGzbIZrPp77//1owZM9SrVy+98cYbrq4RAAAAcEqqH78rSf369VNCQoLq1Kmjy5cvq3r16vLy8lKvXr3UuXNnV9cIAAAAOMVmjDFpXfjatWs6cOCALl68qMjISGXLls2VtT0w8fHx8vf3V1xcnPz8/B7INm22B7IZPGBp/zQBAIC7cTavpem0hHbt2unChQvy9PRUZGSkHn30UWXLlk2XLl1Su3bt0lw0AAAAcD/SFG6nTZumf//9N0n7v//+q+nTp993UQAAAEBapOqc2/j4eBljZIzRhQsX5O3tbZ938+ZN/fjjj8qXL5/LiwQAAACckapwmyNHDtlsNtlsNhUrVizJfJvNpsGDB7usOAAAACA1UhVuV6xYIWOMateurXnz5ilXrlz2eZ6engoNDVVQUJDLiwQAAACckapwW6NGDUnS4cOHVbBgQdmSueT/6NGjKliwoGuqAwAAAFIhTReUFSpUSKdPn07SfubMGYWHh993UQAAAEBapCncpnRr3IsXLzpcZAYAAAA8SKk6LaFHjx6Sbl04NmDAAGXNmtU+7+bNm9qwYYPKli3r0gIBAAAAZ6Uq3G7dulXSrZHbnTt3ytPT0z7P09NTZcqUUa9evVxbIQAAAOCkVN8tQZLatm2rTz/99IE9qhYAAABwRprOuZ0yZYr8/Px04MABLV261P60spTOxQUAAAAehDSF27Nnz6pOnToqVqyY6tevrxMnTkiS2rdvr549e7q0QAAAAMBZaQq33bp1k4eHh44ePepwUVmLFi20ZMkSlxUHAAAApEaqzrlNtGzZMi1dulQFChRwaC9atKj+/PNPlxQGAAAApFaaRm4vXbrkMGKb6OzZs/Ly8rrvogAAAIC0SFO4feKJJzR9+nT7tM1mU0JCgj744APVqlXLZcUBAAAAqZGm0xI++OAD1alTR5s2bdK1a9fUp08f7dq1S2fPntXatWtdXSMAAADglDSN3JYsWVL79u3T448/rsaNG+vSpUt67rnntHXrVhUuXNjVNQIAAABOsRluTqv4+Hj5+/srLi7ugT2YwmZ7IJvBA8anCQCA9OFsXkvTaQmrV6++6/zq1aunZbUAAADAfUlTuK1Zs2aSNtttQ5E3b95Mc0EAAABAWqXpnNtz5845vE6dOqUlS5aoUqVKWrZsmatrBAAAAJySppFbf3//JG316tWTp6enevTooc2bN993YQAAAEBqpWnkNiUBAQGKiYlx5SoBAAAAp6Vp5HbHjh0O08YYnThxQu+9957Kli3riroAAACAVEtTuC1btqxsNpvuvIvYY489psmTJ7ukMAAAACC10hRuDx8+7DDt5uamvHnzytvb2yVFAQAAAGmRpnAbGhrq6joAAACA+5bmC8pWrVqlhg0bqkiRIipSpIgaNWqkNWvWuLI2AAAAIFXSFG6/+eYb1a1bV1mzZlWXLl3UpUsX+fj4qE6dOpo5c6arawQAAACcYjN3XhXmhIiICHXs2FHdu3d3aP/kk080ceJE7dmzx2UFPgjOPqvYlW57oBssJPWfJgAA4Axn81qaRm4PHTqkhg0bJmlv1KhRkovNXOm9996TzWZTt27d7G1XrlxRp06dlDt3bmXLlk1NmzbVyZMn060GAAAAZF5pCrchISGKjo5O0v7LL78oJCTkvotKzsaNGzVhwgSVLl3aob179+5auHCh5syZo1WrVunvv//Wc889ly41AAAAIHNL090SevbsqS5dumjbtm2qWrWqJGnt2rWaOnWqPv30U5cWKEkXL15Uq1atNHHiRA0bNszeHhcXp0mTJmnmzJmqXbu2JGnKlCmKiIjQ+vXr9dhjj7m8FgAAAGReaQq3b7zxhgIDA/Xxxx/ru+++k3TrPNxvv/1WjRs3dmmBktSpUyc1aNBAdevWdQi3mzdv1vXr11W3bl17W/HixVWwYEGtW7cuxXB79epVXb161T4dHx/v8poBAADw4KUp3EpSkyZN1KRJE1fWkqzZs2dry5Yt2rhxY5J5sbGx8vT0VI4cORzaAwICFBsbm+I6R44cqcGDB7u6VAAAAGSwNIdbSbp27ZpOnTqlhIQEh/aCBQveV1GJjh07pq5du+rnn3926dPP+vfvrx49etin4+Pj0+1cYQAAADw4aQq3+/fvV7t27fTbb785tBtjZLPZdPPmTZcUt3nzZp06dUrly5e3t928eVOrV6/WZ599pqVLl+ratWs6f/68w+jtyZMnFRgYmOJ6vby85OXl5ZIaAQAAkHmkKdy2adNGWbJk0aJFi5Q/f37Z0ummrXXq1NHOnTsd2tq2bavixYurb9++CgkJkYeHh6Kjo9W0aVNJUkxMjI4ePaoqVaqkS00AAADIvNIUbrdt26bNmzerePHirq7HQfbs2VWyZEmHNl9fX+XOndve3r59e/Xo0UO5cuWSn5+fOnfurCpVqnCnBAAAgP9BaQq3kZGR+ueff1xdS5qMGjVKbm5uatq0qa5evaqoqCiNGzcuo8sCAABABnD68bu33y5r06ZN+s9//qMRI0aoVKlS8vDwcOj7oB5h6yo8fheuwuN3AQBIH87mNadHbnPkyOFwbq0xRnXq1HHo4+oLygAAAIDUcDrcrlixIj3rAAAAAO6b0+G2Ro0a6VkHAAAAcN+cDrc7duxweqWlS5dOUzEAAADA/XA63JYtW1Y2m033uv6Mc24BAACQUZwOt4cPH07POgAAAID75nS4DQ0NTc86AAAAgPvmdLj94Ycf9PTTT8vDw0M//PDDXfs2atTovgsDAAAAUsvphzi4ubkpNjZW+fLlk5ubW8orfAjPueUhDnAVHuIAAED6cPlDHBISEpL9NwAAAJBZpDwECwAAADxkUhVu161bp0WLFjm0TZ8+XeHh4cqXL586duyoq1evurRAAAAAwFmpCrdDhgzRrl277NM7d+5U+/btVbduXfXr108LFy7UyJEjXV4kAAAA4IxUhdtt27apTp069unZs2ercuXKmjhxonr06KExY8bou+++c3mRAAAAgDNSFW7PnTungIAA+/SqVav09NNP26crVaqkY8eOua46AAAAIBVSFW4DAgLsTyq7du2atmzZoscee8w+/8KFC/Lw8HBthQAAAICTUhVu69evr379+mnNmjXq37+/smbNqieeeMI+f8eOHSpcuLDLiwQAAACc4fR9biVp6NCheu6551SjRg1ly5ZN06ZNk6enp33+5MmT9eSTT7q8SAAAAMAZTj+h7HZxcXHKli2b3N3dHdrPnj2rbNmyOQTehwFPKIOr8IQyAADSh8ufUHY7f3//ZNtz5cqVltUBAAAALsETygAAAGAZhFsAAABYBuEWAAAAlkG4BQAAgGUQbgEAAGAZhFsAAABYBuEWAAAAlkG4BQAAgGUQbgEAAGAZhFsAAABYBuEWAAAAlkG4BQAAgGUQbgEAAGAZhFsAAABYBuEWAAAAlkG4BQAAgGUQbgEAAGAZhFsAAABYBuEWAAAAlkG4BQAAgGUQbgEAAGAZhFsAAABYBuEWAAAAlkG4BQAAgGUQbgEAAGAZhFsAAABYBuEWAAAAlkG4BQAAgGUQbgEAAGAZhFsAAABYBuEWAAAAlkG4BQAAgGUQbgEAAGAZhFsAAABYBuEWAAAAlkG4BQAAgGUQbgEAAGAZhFsAAABYBuEWAAAAlkG4BQAAgGUQbgEAAGAZhFsAAABYBuEWAAAAlkG4BQAAgGUQbgEAAGAZhFsAAABYBuEWAAAAlkG4BQAAgGUQbgEAAGAZhFsAAABYBuEWAAAAlkG4BQAAgGUQbgEAAGAZhFsAAABYBuEWAAAAlkG4BQAAgGUQbgEAAGAZhFsAAABYBuEWAAAAlkG4BQAAgGUQbgEAAGAZmTrcjhw5UpUqVVL27NmVL18+Pfvss4qJiXHoc+XKFXXq1Em5c+dWtmzZ1LRpU508eTKDKgYAAEBGytThdtWqVerUqZPWr1+vn3/+WdevX9eTTz6pS5cu2ft0795dCxcu1Jw5c7Rq1Sr9/fffeu655zKwagAAAGQUmzHGZHQRzjp9+rTy5cunVatWqXr16oqLi1PevHk1c+ZMNWvWTJK0d+9eRUREaN26dXrsscecWm98fLz8/f0VFxcnPz+/9HwLdjbbA9kMHrCH59MEAMDDxdm8lqlHbu8UFxcnScqVK5ckafPmzbp+/brq1q1r71O8eHEVLFhQ69atS3E9V69eVXx8vMMLAAAAD7+HJtwmJCSoW7duqlatmkqWLClJio2Nlaenp3LkyOHQNyAgQLGxsSmua+TIkfL397e/QkJC0rN0AAAAPCAPTbjt1KmT/vjjD82ePfu+19W/f3/FxcXZX8eOHXNBhQAAAMhoWTK6AGe89dZbWrRokVavXq0CBQrY2wMDA3Xt2jWdP3/eYfT25MmTCgwMTHF9Xl5e8vLySs+SAQAAkAEy9citMUZvvfWWFixYoOXLlys8PNxhfoUKFeTh4aHo6Gh7W0xMjI4ePaoqVao86HIBAACQwTL1yG2nTp00c+ZMff/998qePbv9PFp/f3/5+PjI399f7du3V48ePZQrVy75+fmpc+fOqlKlitN3SgAAAIB1ZOpbgdlSuF/WlClT1KZNG0m3HuLQs2dPzZo1S1evXlVUVJTGjRt319MS7sStwOAqGfZp4oCyrsz7KxoAHihn81qmDrcPCuEWrkK4hcvxKxoAJFn0PrcAAADA3RBuAQAAYBmEWwAAAFgG4RYAAACWQbgFAACAZRBuAQAAYBmEWwAAAFgG4RYAAACWQbgFAACAZRBuAQAAYBmEWwAAAFgG4RYAAACWQbgFAACAZRBuAQAAYBmEWwAAAFgG4RYAAACWQbgFAACAZRBuAQAAYBmEWwAAAFgG4RYAAACWQbgFAACAZWTJ6AIAAIC1DbYNzugSkA4GmoEZXUKyGLkFAACAZRBuAQAAYBmEWwAAAFgG4RYAAACWQbgFAACAZRBuAQAAYBmEWwAAAFgG4RYAAACWQbgFAACAZRBuAQAAYBmEWwAAAFgG4RYAAACWQbgFAACAZRBuAQAAYBmEWwAAAFgG4RYAAACWQbgFAACAZRBuAQAAYBmEWwAAAFgG4RYAAACWQbgFAACAZRBuAQAAYBmEWwAAAFgG4RYAAACWQbgFAACAZRBuAQAAYBmEWwAAAFgG4RYAAACWQbgFAACAZRBuAQAAYBmEWwAAAFgG4RYAAACWQbgFAACAZRBuAQAAYBmEWwAAAFgG4RYAAACWQbgFAACAZRBuAQAAYBmEWwAAAFgG4RYAAACWQbgFAACAZRBuAQAAYBmEWwAAAFgG4RYAAACWQbgFAACAZRBuAQAAYBmEWwAAAFgG4RYAAACWQbgFAACAZRBuAQAAYBmEWwAAAFgG4RYAAACWQbgFAACAZRBuAQAAYBmEWwAAAFgG4RYAAACWQbgFAACAZRBuAQAAYBmEWwAAAFgG4RYAAACWYZlw+/nnnyssLEze3t6qXLmyfv/994wuCQAAAA+YJcLtt99+qx49emjgwIHasmWLypQpo6ioKJ06dSqjSwMAAMADZIlw+8knn6hDhw5q27atIiMjNX78eGXNmlWTJ0/O6NIAAADwAGXJ6ALu17Vr17R582b179/f3ubm5qa6detq3bp1yS5z9epVXb161T4dFxcnSYqPj0/fYmF5HEJwOQ4qWMAVXcnoEpAOHnRuStyeMeau/R76cPvPP//o5s2bCggIcGgPCAjQ3r17k11m5MiRGjx4cJL2kJCQdKkR/zv8/TO6AlgOBxWATOo9//cyZLsXLlyQ/11+Nz704TYt+vfvrx49etinExISdPbsWeXOnVs2my0DK7Oe+Ph4hYSE6NixY/Lz88vocvCQ43iCq3FMwZU4ntKXMUYXLlxQUFDQXfs99OE2T548cnd318mTJx3aT548qcDAwGSX8fLykpeXl0Nbjhw50qtESPLz8+ODDpfheIKrcUzBlTie0s/dRmwTPfQXlHl6eqpChQqKjo62tyUkJCg6OlpVqlTJwMoAAADwoD30I7eS1KNHD7Vu3VoVK1bUo48+qtGjR+vSpUtq27ZtRpcGAACAB8gS4bZFixY6ffq0BgwYoNjYWJUtW1ZLlixJcpEZHjwvLy8NHDgwyWkgQFpwPMHVOKbgShxPmYPN3Ot+CgAAAMBD4qE/5xYAAABIRLgFAACAZRBuAQAAYBmEWwAAYClTp07N1PevHzRokMqWLXvXPjVr1lS3bt1cts02bdro2Wefddn6MjPC7f+45A72uXPnytvbWx9//LHatGkjm82m119/PcmynTp1ks1mU5s2bR5MsbCU2NhYde3aVUWKFJG3t7cCAgJUrVo1ffHFF7p8+bIkKSwsTDabTbNnz06yfIkSJWSz2TR16lR7W2r7I3NK/L1js9nk4eGhgIAA1atXT5MnT1ZCQoK9X+LP22azyd3dXUFBQWrfvr3OnTtn73P58mX1799fhQsXlre3t/LmzasaNWro+++/d9jmgQMH1LZtWxUoUEBeXl4KDw9Xy5YttWnTpiT1vfbaa3J3d9ecOXOSzBs0aFCyvzO3bdsmm82mI0eO3OfeQUohbeXKlbLZbDp//rxatGihffv2PfjiXGj+/PkaOnRoRpfxUCLcwsFXX32lVq1a6YsvvlDPnj0lSSEhIZo9e7b+/fdfe78rV65o5syZKliwYEaViofYoUOHVK5cOS1btkwjRozQ1q1btW7dOvXp00eLFi3SL7/8Yu8bEhKiKVOmOCy/fv16xcbGytfXN8m6U9sfmdNTTz2lEydO6MiRI/rpp59Uq1Ytde3aVc8884xu3Lhh7zdkyBCdOHFCR48e1YwZM7R69Wp16dLFPv/111/X/PnzNXbsWO3du1dLlixRs2bNdObMGXufTZs2qUKFCtq3b58mTJig3bt3a8GCBSpevLj992Ciy5cva/bs2erTp48mT56cbO3e3t6aNGmS9u/f7+K9Amf5+PgoX75897WO69evp2m5a9eu3dd2E+XKlUvZs2d3ybr+1xBuYffBBx+oc+fOmj17tsMDMMqXL6+QkBDNnz/f3jZ//nwVLFhQ5cqVc1hHQkKCRo4cqfDwcPn4+KhMmTKaO3euff7NmzfVvn17+/xHHnlEn376qcM6Ev9X/tFHHyl//vzKnTu3OnXq5PCLZty4cSpatKh9xK9Zs2au3h1IR2+++aayZMmiTZs2qXnz5oqIiFChQoXUuHFjLV68WA0bNrT3bdWqlVatWqVjx47Z2yZPnqxWrVopS5akt+pObX9kTl5eXgoMDFRwcLDKly+vt99+W99//71++uknh9H37Nmz2/vVqlVLrVu31pYtW+zzf/jhB7399tuqX7++wsLCVKFCBXXu3Fnt2rWTdOtZ9W3atFHRokW1Zs0aNWjQQIULF1bZsmU1cODAJCO8c+bMUWRkpPr166fVq1c7HGeJHnnkEdWqVUvvvPNO+uwc3FNypyV8//33Kl++vLy9vVWoUCENHjzY4T9KNptNX3zxhRo1aiRfX18NHz48Vd9Zw4cPV1BQkB555BFJ0l9//aWWLVsqV65c8vX1VcWKFbVhwwaHZb/++muFhYXJ399fL7zwgi5cuGCfd+dpCVevXlXfvn0VEhIiLy8vFSlSRJMmTZLk3Hfr/xLCLSRJffv21dChQ7Vo0SI1adIkyfx27do5jIZNnjw52SfAjRw5UtOnT9f48eO1a9cude/eXS+99JJWrVol6Vb4LVCggObMmaPdu3drwIABevvtt/Xdd985rGfFihU6ePCgVqxYoWnTpmnq1Kn2L7RNmzapS5cuGjJkiGJiYrRkyRJVr17dhXsD6enMmTNatmyZOnXqlOJIqs1ms/87ICBAUVFRmjZtmqRbI2fffvutPZzcKbX98fCoXbu2ypQp4/Af7dsdP35cCxcuVOXKle1tgYGB+vHHHx1Cw+22bdumXbt2qWfPnnJzS/qVeGdAmjRpkl566SX5+/vr6aefTvE0l/fee0/z5s1L9rQGPHhr1qzRK6+8oq5du2r37t2aMGGCpk6dquHDhzv0GzRokJo0aaKdO3eqXbt2Tn9nRUdHKyYmRj///LMWLVqkixcvqkaNGjp+/Lh++OEHbd++XX369HE4rebgwYP673//q0WLFmnRokVatWqV3nvvvRTfwyuvvKJZs2ZpzJgx2rNnjyZMmKBs2bJJcv679X+Gwf+01q1bG09PTyPJREdHJzu/cePG5tSpU8bLy8scOXLEHDlyxHh7e5vTp0+bxo0bm9atWxtjjLly5YrJmjWr+e233xzW0b59e9OyZcsUa+jUqZNp2rSpwzZDQ0PNjRs37G3PP/+8adGihTHGmHnz5hk/Pz8THx9/P28dGWT9+vVGkpk/f75De+7cuY2vr6/x9fU1ffr0McYYExoaakaNGmX++9//msKFC5uEhAQzbdo0U65cOWOMMf7+/mbKlCn2daS2PzKnxN87yWnRooWJiIgwxtz6eXt6ehpfX1/j7e1tJJnKlSubc+fO2fuvWrXKFChQwHh4eJiKFSuabt26mV9//dU+/9tvvzWSzJYtW+5Z1759+4yHh4c5ffq0McaYBQsWmPDwcJOQkGDvM3DgQFOmTBljjDEvvPCCqV27tjHGmK1btxpJ5vDhw6nYE0hO69atjbu7u/33ReIr8Rg4d+6cmTJlivH397cvU6dOHTNixAiH9Xz99dcmf/789mlJplu3bvfcfnLfWQEBAebq1av2tgkTJpjs2bObM2fOJLuOgQMHmqxZszp8j/Xu3dtUrlzZPl2jRg3TtWtXY4wxMTExRpL5+eef71nf3epM6XNlNYzcQqVLl1ZYWJgGDhyoixcvJtsnb968atCggaZOnaopU6aoQYMGypMnj0OfAwcO6PLly6pXr56yZctmf02fPl0HDx609/v8889VoUIF5c2bV9myZdOXX36po0ePOqyrRIkScnd3t0/nz59fp06dkiTVq1dPoaGhKlSokF5++WXNmDHDfgESHl6///67tm3bphIlSujq1asO8xo0aKCLFy9q9erVmjx58j1HYVPbHw8PY4zDyH7v3r21bds27dixQ9HR0ZJu/fxv3rwpSapevboOHTqk6OhoNWvWTLt27dITTzxhv1DHpOIhnZMnT1ZUVJT9d1/9+vUVFxen5cuXJ9t/2LBhWrNmjZYtW5am94qU1apVS9u2bXN4ffXVVyn23759u4YMGeLw3dShQwedOHHC4fujYsWKSZZ15jurVKlS8vT0tE9v27ZN5cqVU65cuVKsKSwszOGc2tu/5+60bds2ubu7q0aNGimuz5k6/1cQbqHg4GCtXLlSx48f11NPPZXin+/atWunqVOnatq0acmGhcRgvHjxYodfOLt377afdzt79mz16tVL7du317Jly7Rt2za1bds2yQn4Hh4eDtM2m83+55zs2bNry5YtmjVrlvLnz68BAwaoTJkyOn/+/P3uCjwARYoUkc1mU0xMjEN7oUKFVKRIEfn4+CRZJkuWLHr55Zc1cOBAbdiwQa1atbrrNlLbHw+PPXv2KDw83D6dJ08eFSlSREWLFlXt2rU1evRo/fbbb1qxYoW9j4eHh5544gn17dtXy5Yt05AhQzR06FBdu3ZNxYoVkyTt3bv3rtu9efOmpk2bpsWLFytLlizKkiWLsmbNqrNnz6Z4YVnhwoXVoUMH9evXL1UhGvfm6+urIkWKOLyCg4NT7H/x4kUNHjzY4btp586d2r9/v7y9vR3Weztnv7PuXC6532N3utv33J3utT5n6/xfQbiFJCk0NFSrVq1SbGxsigH3qaee0rVr13T9+nVFRUUlmR8ZGSkvLy8dPXo0yS+dkJAQSdLatWtVtWpVvfnmmypXrpyKFCniMKrrrCxZsqhu3br64IMPtGPHDh05ciTF0RNkLrlz51a9evX02Wef6dKlS04v165dO61atUqNGzdWzpw5Xd4fmd/y5cu1c+dONW3aNMU+iX/xuf3uLneKjIzUjRs3dOXKFZUtW1aRkZH6+OOPkw0Wif9pTjxvd+vWrQ4BadasWZo/f36K/7keMGCA9u3bl+zt6fDglC9fXjExMUm+m4oUKZLsudaJ0vqdVbp0aW3btk1nz551Sf2lSpVSQkKC/foVV9VpVVw6DLuQkBCtXLlStWrVUlRUlJYsWeIw393dXXv27LH/+07Zs2dXr1691L17dyUkJOjxxx9XXFyc1q5dKz8/P7Vu3VpFixbV9OnTtXTpUoWHh+vrr7/Wxo0bHUZi7mXRokU6dOiQqlevrpw5c+rHH39UQkKC/QpVZH7jxo1TtWrVVLFiRQ0aNEilS5eWm5ubNm7cqL1796pChQpJlomIiNA///yjrFmzOrWN1PZH5nL16lXFxsbq5s2bOnnypJYsWaKRI0fqmWee0SuvvGLvd+HCBcXGxsoYo2PHjqlPnz7KmzevqlatKunWFectW7ZUxYoVlTt3bu3evVtvv/22atWqJT8/P0nSlClTVLduXT3xxBN65513VLx4cV28eFELFy7UsmXLtGrVKk2aNEkNGjRQmTJlHOqMjIxU9+7dNWPGDHXq1CnJ+wgICFCPHj304YcfpuPewr0MGDBAzzzzjAoWLKhmzZrJzc1N27dv1x9//KFhw4aluFxav7NatmypESNG6Nlnn9XIkSOVP39+bd26VUFBQapSpUqq6w8LC1Pr1q3Vrl07jRkzRmXKlNGff/6pU6dOqXnz5i75brUSRm7hoECBAlq5cqX++ecfRUVFKT4+3mG+n5+f/QshOUOHDtW7776rkSNHKiIiQk899ZQWL15s/4C99tpreu6559SiRQtVrlxZZ86c0ZtvvpmqGnPkyKH58+erdu3aioiI0Pjx4zVr1iyVKFEi9W8YGaJw4cLaunWr6tatq/79+6tMmTKqWLGixo4dq169eqV44/LcuXM79ee+tPZH5rFkyRLlz59fYWFheuqpp7RixQqNGTNG33//vcN/rgcMGKD8+fMrKChIzzzzjHx9fbVs2TLlzp1bkux3znjyyScVERGhzp07KyoqyuEq8kcffVSbNm1SkSJF1KFDB0VERKhRo0batWuXRo8erZMnT2rx4sXJjhi7ubmpSZMm9lsyJadXr172q9qRMaKiorRo0SItW7ZMlSpV0mOPPaZRo0YpNDT0rsul9TvL09NTy5YtU758+VS/fn2VKlVK7733XrIDQ8764osv1KxZM7355psqXry4OnToYP/rlyu+W63EZjgRCAAAABbByC0AAAAsg3ALAAAAyyDcAgAAwDIItwAAALAMwi0AAAAsg3ALAAAAyyDcAgAAwDIItwAAALAMwi2A/wk2m03//e9/M7qMZA0aNEhly5bN6DIkSUeOHJHNZtO2bdsyzbZq1qypbt26pXs9AKyBcAvgoRcbG6vOnTurUKFC8vLyUkhIiBo2bKjo6Oh02d7KlStls9l0/vx5l6yvV69e6VZrcv766y95enqqZMmSD2ybyQkJCdGJEyfsdbh6vwL430S4BfBQO3LkiCpUqKDly5frww8/1M6dO7VkyRLVqlVLnTp1yujy7soYoxs3bihbtmzKnTv3A9vu1KlT1bx5c8XHx2vDhg0PbLu3u3btmtzd3RUYGKgsWbJkSA0ArIlwC+Ch9uabb8pms+n3339X06ZNVaxYMZUoUUI9evTQ+vXrk10muRHCbdu2yWaz6ciRI5KkP//8Uw0bNlTOnDnl6+urEiVK6Mcff9SRI0dUq1YtSVLOnDlls9nUpk0bSVJCQoJGjhyp8PBw+fj4qEyZMpo7d26S7f7000+qUKGCvLy89OuvvyY5LaFNmzZ69tln9dFHHyl//vzKnTu3OnXqpOvXr9v7nDhxQg0aNJCPj4/Cw8M1c+ZMhYWFafTo0XfdX8YYTZkyRS+//LJefPFFTZo06Z77+IcfflDRokXl7e2tWrVqadq0aUn237x581SiRAl5eXkpLCxMH3/8scM6wsLCNHToUL3yyivy8/NTx44dHU5LuNt+Tdy3ffr0Ua5cuRQYGKhBgwY5rN9ms2nChAl65plnlDVrVkVERGjdunU6cOCAatasKV9fX1WtWlUHDx685/sF8JAzAPCQOnPmjLHZbGbEiBH37CvJLFiwwBhjzIoVK4wkc+7cOfv8rVu3Gknm8OHDxhhjGjRoYOrVq2d27NhhDh48aBYuXGhWrVplbty4YebNm2ckmZiYGHPixAlz/vx5Y4wxw4YNM8WLFzdLliwxBw8eNFOmTDFeXl5m5cqVDtstXbq0WbZsmTlw4IA5c+aMGThwoClTpoy9ltatWxs/Pz/z+uuvmz179piFCxearFmzmi+//NLep27duqZs2bJm/fr1ZvPmzaZGjRrGx8fHjBo16q77ITo62gQGBpobN26YnTt3muzZs5uLFy/a5x8+fNhIMlu3bjXGGHPo0CHj4eFhevXqZfbu3WtmzZplgoODHfbfpk2bjJubmxkyZIiJiYkxU6ZMMT4+PmbKlCn29YaGhho/Pz/z0UcfmQMHDpgDBw44bOtu+7VGjRrGz8/PDBo0yOzbt89MmzbN2Gw2s2zZMoefb3BwsPn2229NTEyMefbZZ01YWJipXbu2WbJkidm9e7d57LHHzFNPPXWvQwXAQ45wC+ChtWHDBiPJzJ8//559UxtuS5UqZQYNGpTsupJb/sqVKyZr1qzmt99+c+jbvn1707JlS4fl/vvf/zr0SS7choaGmhs3btjbnn/+edOiRQtjjDF79uwxkszGjRvt8/fv328k3TPcvvjii6Zbt2726TJlyjiE0DvDbd++fU3JkiUd1vHOO+84vP8XX3zR1KtXz6FP7969TWRkpH06NDTUPPvssw597txWcvvVmFvh9vHHH3doq1Spkunbt699WpL5z3/+Y59et26dkWQmTZpkb5s1a5bx9vZOZq8AsBJOSwDw0DLGpNu6u3TpomHDhqlatWoaOHCgduzYcdf+Bw4c0OXLl1WvXj1ly5bN/po+fXqSP4VXrFjxntsvUaKE3N3d7dP58+fXqVOnJEkxMTHKkiWLypcvb59fpEgR5cyZ867rPH/+vObPn6+XXnrJ3vbSSy/d9dSEmJgYVapUyaHt0UcfdZjes2ePqlWr5tBWrVo17d+/Xzdv3rS3OfO+U1K6dGmH6dv3R3J9AgICJEmlSpVyaLty5Yri4+PTXAeAzI+z+AE8tIoWLSqbzaa9e/emajk3t1v/r789HN9+Pqskvfrqq4qKitLixYu1bNkyjRw5Uh9//LE6d+6c7DovXrwoSVq8eLGCg4Md5nl5eTlM+/r63rNGDw8Ph2mbzaaEhIR7Lnc3M2fO1JUrV1S5cmV7mzFGCQkJ2rdvn4oVK3Zf678XZ953SpzZH7f3sdlsKbbd734EkLkxcgvgoZUrVy5FRUXp888/16VLl5LMT+mWUnnz5pV066KsRMndazUkJESvv/665s+fr549e2rixImSJE9PT0lyGJWMjIyUl5eXjh49qiJFiji8QkJC0voWk/XII4/oxo0b2rp1q73twIEDOnfu3F2XmzRpknr27Klt27bZX9u3b9cTTzyhyZMnp7itTZs2ObRt3LjRYToiIkJr1651aFu7dq2KFSvmMPp8L8ntVwBILcItgIfa559/rps3b+rRRx/VvHnztH//fu3Zs0djxoxRlSpVkl0mMXAOGjRI+/fv1+LFi5Nc3d+tWzctXbpUhw8f1pYtW7RixQpFRERIkkJDQ2Wz2bRo0SKdPn1aFy9eVPbs2dWrVy91795d06ZN08GDB7VlyxaNHTtW06ZNc+l7Ll68uOrWrauOHTvq999/19atW9WxY0f5+PjYRyfvtG3bNm3ZskWvvvqqSpYs6fBq2bKlpk2bphs3biRZ7rXXXtPevXvVt29f7du3T999952mTp0q6f9GQnv27Kno6GgNHTpU+/bt07Rp0/TZZ5+pV69eqXpfye1XAEgtwi2Ah1qhQoW0ZcsW1apVSz179lTJkiVVr149RUdH64svvkh2GQ8PD82aNUt79+5V6dKl9f7772vYsGEOfW7evKlOnTopIiJCTz31lIoVK6Zx48ZJkoKDgzV48GD169dPAQEBeuuttyRJQ4cO1bvvvquRI0fal1u8eLHCw8Nd/r6nT5+ugIAAVa9eXU2aNFGHDh2UPXt2eXt7J9t/0qRJioyMVPHixZPMa9KkiU6dOqUff/wxybzw8HDNnTtX8+fPV+nSpfXFF1/onXfekfR/p1uUL19e3333nWbPnq2SJUtqwIABGjJkiMOtvJyR0n4FgNSwmfS8IgMA8ED89ddfCgkJ0S+//KI6deqk67aGDx+u8ePH69ixY+m6HQBICy4oA4CH0PLly3Xx4kWVKlVKJ06cUJ8+fRQWFqbq1au7fFvjxo1TpUqVlDt3bq1du1Yffvgho6oAMi3CLQA8hK5fv663335bhw4dUvbs2VW1alXNmDEjyV0FXGH//v0aNmyYzp49q4IFC6pnz57q37+/y7cDAK7AaQkAAACwDC4oAwAAgGUQbgEAAGAZhFsAAABYBuEWAAAAlkG4BQAAgGUQbgEAAGAZhFsAAABYBuEWAAAAlvH/AH/rV1n0x9fqAAAAAElFTkSuQmCC"/>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4" name="AutoShape 7" descr="data:image/png;base64,iVBORw0KGgoAAAANSUhEUgAAArcAAAIjCAYAAAAZajMiAAAAOXRFWHRTb2Z0d2FyZQBNYXRwbG90bGliIHZlcnNpb24zLjguMCwgaHR0cHM6Ly9tYXRwbG90bGliLm9yZy81sbWrAAAACXBIWXMAAA9hAAAPYQGoP6dpAABaaUlEQVR4nO3dd3gUVf/+8XsT0ggk9ISEkIQmCb2JgNIxCgIiCCIqTbAgvesjvdhBUASRqhSlPQoooKGKgHSQErogEkBKQpGa8/uDX/bLkgQ2YUPCPO/Xde11MWfOzHx2Mpu9OZliM8YYAQAAABbgltEFAAAAAK5CuAUAAIBlEG4BAABgGYRbAAAAWAbhFgAAAJZBuAUAAIBlEG4BAABgGYRbAAAAWAbhFgAAAJZBuMVDKSwsTG3atLFPr1y5UjabTStXrrS31axZUyVLlnzwxeGBunjxol599VUFBgbKZrOpW7duGV1SEjabTYMGDXJo27hxo6pWrSpfX1/ZbDZt27ZNkrRkyRKVLVtW3t7estlsOn/+/AOvNzO48zP+MJk6dapsNpuOHDmS0aXc1ZEjR2Sz2TR16tQMqyG5z8bd+r711lvpWxAsgXCLTGXnzp1q1qyZQkND5e3treDgYNWrV09jx47N6NLSxe7duzVo0KBkvwTHjRuXLl86CQkJmj59uipXrqxcuXIpe/bsKlasmF555RWtX7/e5dtLbyNGjNDUqVP1xhtv6Ouvv9bLL7+crtsLCwuTzWaTzWaTm5ubcuTIoVKlSqljx47asGGDU+u4fv26nn/+eZ09e1ajRo3S119/rdDQUJ05c0bNmzeXj4+PPv/8c3399dfy9fVN1/eTVn///bcGDRpkD+XOOnjwoF577TUVKlRI3t7e8vPzU7Vq1fTpp5/q33//TZ9i73D58mUNGjTI4T/DVtSnTx/ZbDa1aNEio0tx2m+//aZBgwb9z/6nDq6RJaMLABL99ttvqlWrlgoWLKgOHTooMDBQx44d0/r16/Xpp5+qc+fO9r4xMTFyc3v4/2+2e/duDR48WDVr1lRYWJjDvHHjxilPnjwuH73q0qWLPv/8czVu3FitWrVSlixZFBMTo59++kmFChXSY4895tLtpbfly5frscce08CBAx/YNsuWLauePXtKki5cuKA9e/Zozpw5mjhxorp3765PPvnEof+///6rLFn+79ftwYMH9eeff2rixIl69dVX7e1LlizRhQsXNHToUNWtW/fBvJk0+vvvvzV48GCFhYWpbNmyTi2zePFiPf/88/Ly8tIrr7yikiVL6tq1a/r111/Vu3dv7dq1S19++WX6Fq5b4Xbw4MGSbv2Fx9VefvllvfDCC/Ly8nL5up1ljNGsWbMUFhamhQsX6sKFC8qePXuG1ZOSOz8bv/32mwYPHqw2bdooR44cGVcYHmqEW2Qaw4cPl7+/vzZu3Jjkl9qpU6ccpjPyS+NhdvLkSY0bN04dOnRIEiJGjx6t06dPP7Babty4oYSEBHl6et7Xek6dOqXIyEgXVeVcXcHBwXrppZcc2t5//329+OKLGjVqlIoWLao33njDPs/b2ztJzZJSPM5d+aV+6dKlTDH6e/jwYb3wwgsKDQ3V8uXLlT9/fvu8Tp066cCBA1q8eHEGVnj/Eve1u7u73N3dM7SWlStX6q+//tLy5csVFRWl+fPnq3Xr1hlaU6KEhARdu3ZN3t7eST4bgEsYIJN45JFHTM2aNZ3qGxoaalq3bm2fXrFihZFkVqxYYW+rUaOGKVGihNm1a5epWbOm8fHxMUFBQeb9999Psr6TJ0+adu3amXz58hkvLy9TunRpM3XqVIc+yW3DGGMOHz5sJJkpU6Y4tO/Zs8c0bdrU5MyZ03h5eZkKFSqY77//3j5/ypQpRlKS14oVK0xoaGiS9ho1atiXPXfunOnataspUKCA8fT0NIULFzbvvfeeuXnz5l3327p164ykJO8tJefOnTPdunUzoaGhxtPT0wQHB5uXX37ZnD59OlX7LnEfffjhh2bUqFGmUKFCxs3NzWzdutWpfZWcxJ/Hna/Dhw+7rK7khIaGmgYNGiQ778KFCyZXrlwmODjYJCQk2NslmYEDBxpjjGndunWyP9saNWokab/9GF+/fr2Jiooyfn5+xsfHx1SvXt38+uuvDtsfOHCgkWR27dplWrZsaXLkyGHKli1rn//111+b8uXLG29vb5MzZ07TokULc/ToUYd1OPO5SWnf3/kZuN3rr79uJJm1a9em2Od2d37GE9/bnRI/R4k/d2OM2bhxo3nyySdN7ty5jbe3twkLCzNt27Y1xvzfz/zOV+LPxxjnjsfE7a5cudK88cYbJm/evCZHjhwp1pR43KxZs8ZUqlTJeHl5mfDwcDNt2rQk72n79u2mevXqxtvb2wQHB5uhQ4eayZMnJ1nn3bRv395ERkYaY4x5+umnTb169ZL0Sel313fffWciIiKMl5eXKVGihJk/f75p3bq1CQ0Ndeh38eJF06NHD/vvoWLFipkPP/zQ4dg35tbx36lTJ/PNN9+YyMhIkyVLFrNgwQL7vMR9n/gzTukznbieBQsWmBIlShhPT08TGRlpfvrpJ4ftJa4nJibGtGrVyvj5+Zk8efKY//znPyYhIcEcPXrUNGrUyGTPnt0EBASYjz76KMm+GTNmjImMjDQ+Pj4mR44cpkKFCmbGjBlO7XtkPEZukWmEhoZq3bp1+uOPP1x2Idi5c+f01FNP6bnnnlPz5s01d+5c9e3bV6VKldLTTz8t6dafxWrWrKkDBw7orbfeUnh4uObMmaM2bdro/Pnz6tq1a6q3u2vXLlWrVk3BwcHq16+ffH199d133+nZZ5/VvHnz1KRJE1WvXl1dunTRmDFj9PbbbysiIkKSFBERodGjR6tz587Kli2b3nnnHUlSQECApFt/Uq1Ro4aOHz+u1157TQULFtRvv/2m/v3768SJExo9enSKdYWGhkqS5syZo+eff15Zs2ZNse/Fixf1xBNPaM+ePWrXrp3Kly+vf/75Rz/88IP++usv5cmTJ9X7bsqUKbpy5Yo6duwoLy8v5cqVy6l9lZyIiAh9/fXX6t69uwoUKGA/TSBv3rwuqSstsmXLpiZNmmjSpEnavXu3SpQokaTPa6+9puDgYI0YMUJdunRRpUqV7D/bRx55RF9++aWGDBmi8PBwFS5cWNKtUy+efvppVahQQQMHDpSbm5umTJmi2rVra82aNXr00UcdtvH888+raNGiGjFihIwxkm79ZeTdd99V8+bN9eqrr+r06dMaO3asqlevrq1btzqMFt/rcxMREaEhQ4ZowIAB6tixo5544glJUtWqVVPcNwsXLlShQoXu2scVTp06pSeffFJ58+ZVv379lCNHDh05ckTz58+XdOv4+OKLL/TGG2+oSZMmeu655yRJpUuXluTcZ/d2b775pvLmzasBAwbo0qVLd63twIEDatasmdq3b6/WrVtr8uTJatOmjSpUqGA/Vo4fP65atWrJZrOpf//+8vX11VdffZWqv1ZdvXpV8+bNs38mWrZsqbZt2yo2NlaBgYF3XXbx4sVq0aKFSpUqpZEjR+rcuXNq3769goODHfoZY9SoUSOtWLFC7du3V9myZbV06VL17t1bx48f16hRoxz6L1++XN99953eeust5cmTJ8lpWJL03HPPad++fZo1a5ZGjRqlPHnySLr1M0v066+/av78+XrzzTeVPXt2jRkzRk2bNtXRo0eVO3duh/W1aNFCEREReu+997R48WINGzZMuXLl0oQJE1S7dm29//77mjFjhnr16qVKlSqpevXqkqSJEyeqS5cuatasmbp27aorV65ox44d2rBhg1588UXnfgjIWBmdroFEy5YtM+7u7sbd3d1UqVLF9OnTxyxdutRcu3YtSV9nR24lmenTp9vbrl69agIDA03Tpk3tbaNHjzaSzDfffGNvu3btmqlSpYrJli2biY+PT3EbxiQ/+lGnTh1TqlQpc+XKFXtbQkKCqVq1qilatKi9bc6cOcmu0xhjSpQo4TBam2jo0KHG19fX7Nu3z6G9X79+xt3dPclI3J1eeeUVI8nkzJnTNGnSxHz00Udmz549SfoNGDDASDLz589PMi9xZMbZfZe4j/z8/MypU6cc1uXsvkpJciOprqgrNdu73ahRo4wkh5E+3TEymHgszZkzx2HZxBG/jRs32tsSEhJM0aJFTVRUlMOI2OXLl014eLjDiFziiFXLli0d1nvkyBHj7u5uhg8f7tC+c+dOkyVLFod2Zz83GzduvOdobaK4uDgjyTRu3PiefROldeR2wYIFSfbhnU6fPp3kZ5LI2eMxcbuPP/64uXHjxl1rSnw/kszq1avtbadOnTJeXl6mZ8+e9rbOnTsbm83m8NeDM2fOmFy5cjk9cjt37lwjyezfv98YY0x8fLzx9vY2o0aNcuiX3O+uUqVKmQIFCpgLFy7Y21auXGkkOYzc/ve//zWSzLBhwxzW2axZM2Oz2cyBAwfsbZKMm5ub2bVrV5Ja7/w5fPjhhym+T0nG09PTYd3bt283kszYsWPtbYnHSseOHe1tN27cMAUKFDA2m82899579vZz584ZHx8fh2OtcePGpkSJEkm2j4fHw39FDiyjXr16WrdunRo1aqTt27frgw8+UFRUlIKDg/XDDz+kaZ3ZsmVzODfS09NTjz76qA4dOmRv+/HHHxUYGKiWLVva2zw8PNSlSxddvHhRq1atStU2z549q+XLl6t58+a6cOGC/vnnH/3zzz86c+aMoqKitH//fh0/fjxN70e6Ner6xBNPKGfOnPZ1//PPP6pbt65u3ryp1atX33X5KVOm6LPPPlN4eLgWLFigXr16KSIiQnXq1HGoa968eSpTpkyyI6c2m01S6vdd06ZNHUZh0mtf3W9d9yNbtmySbl1o5grbtm3T/v379eKLL+rMmTP2fXTp0iXVqVNHq1evVkJCgsMyr7/+usP0/PnzlZCQoObNmzscM4GBgSpatKhWrFiR5D3c63OTGvHx8ZL0QC5oShyBXrRoka5fv56qZdNyPHbo0MHp82sjIyPto9zSrRHJRx55xGG/LlmyRFWqVHG4SC9Xrlxq1aqV0+9jxowZqlixoooUKSLp1n5v0KCBZsyYcdfl/v77b+3cuVOvvPKK/TiWpBo1aqhUqVIOfX/88Ue5u7urS5cuDu09e/aUMUY//fSTQ3uNGjVccm583bp17X/RkG6NuPv5+SV7bN5+saa7u7sqVqwoY4zat29vb8+RI0eSn0GOHDn0119/aePGjfddLzIG4RaZSqVKlTR//nydO3dOv//+u/r3768LFy6oWbNm2r17d6rXV6BAAXsQS5QzZ06dO3fOPv3nn3+qaNGiSe6+kHiawJ9//pmqbR44cEDGGL377rvKmzevwyvxiv47L5BLjf3792vJkiVJ1p14df291u3m5qZOnTpp8+bN+ueff/T999/r6aef1vLly/XCCy/Y+x08ePCep4ekdt+Fh4c7TKfXvrrfuu7HxYsXJbkuyO3fv1+S1Lp16yT76KuvvtLVq1cVFxfnsMyd72f//v0yxqho0aJJ1rFnz54k+9iZz01q+Pn5SXJd4L+bGjVqqGnTpho8eLDy5Mmjxo0ba8qUKbp69eo9l03L8ZiaY6dgwYJJ2pL7fZQYSm+XXFtyzp8/rx9//FE1atTQgQMH7K9q1app06ZN2rdvX4rLJn4unNn+n3/+qaCgoCTHeXp/xpzZhyn19ff3l7e3t/10h9vbb1++b9++ypYtmx599FEVLVpUnTp10tq1a11SPx4MzrlFpuTp6alKlSqpUqVKKlasmNq2bas5c+ak+nZPKY2omP9/HmJq3Plln+jmzZsO04mjaL169VJUVFSyyzj7RZWchIQE1atXT3369El2frFixZxeV+7cudWoUSM1atRINWvW1KpVq/Tnn3/az811NR8fH4fp9N5Xaa3rfvzxxx+SXFd34j768MMPU7zl1u2jbFLy+9lms+mnn35K9jNx5/Ku/NxIt8JtUFCQfd+khbOfP5vNprlz52r9+vVauHChli5dqnbt2unjjz/W+vXrk7zX26XleEzNsePq/ZqcOXPm6OrVq/r444/18ccfJ5k/Y8YM+23QHiRXfcZSsw+T6+vM8hEREYqJidGiRYu0ZMkSzZs3T+PGjdOAAQMyZN8h9Qi3yPQqVqwoSTpx4kS6rD80NFQ7duxQQkKCw0jf3r177fOlW6MDkpLcXPzOEYpChQpJuvVn8HvdqzSlL+y7zStcuLAuXrzo8vugVqxYUatWrdKJEycUGhqqwoUL3zOMOLvvUpKafZUa91tXWl28eFELFixQSEiIfQTrfiX+CdbPzy/N+6hw4cIyxig8PDxV//m5m7sdu8l55pln9OWXX2rdunWqUqVKqrd3++fv9ovfUvrLymOPPabHHntMw4cP18yZM9WqVSvNnj1br776aoq1p9fxmBqhoaE6cOBAkvbk2pIzY8YMlSxZMtmBgAkTJmjmzJkpBrTEz4Uz2w8NDdUvv/yS5P659/sZS+1xlV58fX3VokULtWjRQteuXdNzzz2n4cOHq3///ty+7CHAaQnINFasWJHs/75//PFHSbeuJE8P9evXV2xsrL799lt7240bNzR27Fhly5ZNNWrUkHTrl7W7u3uSc1rHjRvnMJ0vXz7VrFlTEyZMSDaQ334v2cT7jyb3NB5fX99k25s3b65169Zp6dKlSeadP39eN27cSPG9xsbGJnt6x7Vr1xQdHS03Nzf7yFTTpk21fft2LViwIEn/xJ+Ts/suJanZV6lxv3Wlxb///quXX35ZZ8+e1TvvvOOyL+kKFSqocOHC+uijj+ynPNzOmX303HPPyd3dXYMHD07yGTPG6MyZM6mu627HbnL69OkjX19fvfrqqzp58mSS+QcPHtSnn36a4vKJIf/2z9+lS5c0bdo0h37nzp1L8h4TR7wTT01IvEvInbWn1/GYGlFRUVq3bp3Dk9/Onj17z/NlJenYsWNavXq1mjdvrmbNmiV5tW3bVgcOHEjxSXpBQUEqWbKkpk+f7nCsrVq1Sjt37nToW79+fd28eVOfffaZQ/uoUaNks9nsd6NJrdQeV+nhzs+Dp6enIiMjZYxJ9XncyBiM3CLT6Ny5sy5fvqwmTZqoePHiunbtmn777Td9++23CgsLU9u2bdNlux07dtSECRPUpk0bbd68WWFhYZo7d67Wrl2r0aNH20cl/P399fzzz2vs2LGy2WwqXLiwFi1alOw5oZ9//rkef/xxlSpVSh06dFChQoV08uRJrVu3Tn/99Ze2b98u6daXrru7u95//33FxcXJy8tLtWvXVr58+VShQgV98cUXGjZsmIoUKaJ8+fKpdu3a6t27t3744Qc988wz9tsIXbp0STt37tTcuXN15MiRJOeUJfrrr7/06KOPqnbt2qpTp44CAwN16tQpzZo1S9u3b1e3bt3sy/bu3Vtz587V888/r3bt2qlChQo6e/asfvjhB40fP15lypRxet/djbP7Kj1+pml1/PhxffPNN5Jujdbu3r1bc+bMUWxsrHr27KnXXnvtvtZ/Ozc3N3311Vd6+umnVaJECbVt21bBwcE6fvy4VqxYIT8/Py1cuPCu6yhcuLCGDRum/v3768iRI3r22WeVPXt2HT58WAsWLFDHjh3Vq1evVNVVuHBh5ciRQ+PHj1f27Nnl6+urypUrp3huZeHChTVz5kz77Zluf0LZb7/9Zr9VW0qefPJJFSxYUO3bt1fv3r3l7u6uyZMnK2/evDp69Ki937Rp0zRu3Dg1adJEhQsX1oULFzRx4kT5+fmpfv36km79iTwyMlLffvutihUrply5cqlkyZIqWbJkuhyPqdGnTx998803qlevnjp37my/FVjBggV19uzZu/6naebMmfZbdCWnfv36ypIli2bMmKHKlSsn22fEiBFq3LixqlWrprZt2+rcuXP67LPPVLJkSYfA27BhQ9WqVUvvvPOOjhw5ojJlymjZsmX6/vvv1a1bN4eLvlKjQoUKkqR33nlHL7zwgjw8PNSwYcMH+iCSJ598UoGBgapWrZoCAgK0Z88effbZZ2rQoEGmfMobkvGA784ApOinn34y7dq1M8WLFzfZsmUznp6epkiRIqZz587m5MmTDn1T8xCHOyV3M/KTJ0+atm3bmjx58hhPT09TqlSpZG9xdPr0adO0aVOTNWtWkzNnTvPaa6+ZP/74I9lbIh08eNC88sorJjAw0Hh4eJjg4GDzzDPPmLlz5zr0mzhxoilUqJBxd3d3eA+xsbGmQYMGJnv27Eke4nDhwgXTv39/U6RIEePp6Wny5Mljqlataj766KNkb52WKD4+3nz66acmKirKFChQwHh4eJjs2bObKlWqmIkTJya5+fqZM2fMW2+9ZYKDg42np6cpUKCAad26tfnnn39Ste9uf1hCcpzdV8lJ6dZcrqgrpe3p/99c3mazGT8/P1OiRAnToUMHs2HDhmSX0X3cCizR1q1bzXPPPWdy585tvLy8TGhoqGnevLmJjo6290m8BdLtD9m43bx588zjjz9ufH19ja+vrylevLjp1KmTiYmJsfdJzefm+++/t9+UP7nPQHL27dtnOnToYMLCwoynp6fJnj27qVatmhk7dqzD7bfu/IwbY8zmzZtN5cqVjaenpylYsKD55JNPktx2a8uWLaZly5amYMGCxsvLy+TLl88888wzZtOmTQ7r+u2330yFChWMp6dnkp+PM8fj3X5Wd3uIw50SH+Bxu61bt5onnnjCeHl5mQIFCpiRI0eaMWPGGEkmNjY2xX1bqlQpU7BgwRTnG2NMzZo1Tb58+cz169dTfIjD7NmzTfHixY2Xl5cpWbKk+eGHH0zTpk1N8eLFHfpduHDBdO/e3QQFBRkPDw9TtGjRuz7EITl37ntjbt3uMDg42Li5uSX7EIc7pXTbuDs/B61btza+vr5Jlr/zmJ8wYYKpXr26/bNWuHBh07t3bxMXF5fse0DmYzPGhWeyAwAAl+vWrZsmTJigixcvZsijfcuWLau8efPq559/fuDbBlKLc24BAMhE/v33X4fpM2fO6Ouvv9bjjz+e7sH2+vXrSc7bX7lypbZv366aNWum67YBV2HkFgCATKRs2bKqWbOmIiIidPLkSU2aNEl///23oqOj7Y+ITS9HjhxR3bp19dJLLykoKEh79+7V+PHj5e/vrz/++CPJI26BzIgLygAAyETq16+vuXPn6ssvv5TNZlP58uU1adKkdA+20q1brlWoUEFfffWVTp8+LV9fXzVo0EDvvfcewRYPjQwduV29erU+/PBDbd68WSdOnNCCBQv07LPP2ucbYzRw4EBNnDhR58+fV7Vq1fTFF1+oaNGi9j5nz55V586dtXDhQrm5ualp06b69NNP73qjbgAAAFhThp5ze+nSJZUpU0aff/55svM/+OADjRkzRuPHj9eGDRvk6+urqKgoXblyxd6nVatW2rVrl37++WctWrRIq1evVseOHR/UWwAAAEAmkmnOubXZbA4jt8YYBQUFqWfPnvb7L8bFxSkgIEBTp07VCy+8oD179igyMlIbN260P8VqyZIlql+/vv766y8FBQVl1NsBAABABsi059wePnxYsbGxDo9A9Pf3V+XKlbVu3Tq98MILWrdunXLkyGEPtpJUt25dubm5acOGDWrSpEmy67569ar9STXSreeJnz17Vrlz5840j/4DAADA/zHG6MKFCwoKCnJ4tPqdMm24jY2NlSQFBAQ4tAcEBNjnxcbGKl++fA7zs2TJoly5ctn7JGfkyJEpPlsbAAAAmdexY8dUoECBFOdn2nCbnvr3768ePXrYp+Pi4lSwYEEdO3ZMfn5+GVgZAAAAkhMfH6+QkJB7PgY504bbwMBASdLJkyeVP39+e/vJkydVtmxZe59Tp045LHfjxg2dPXvWvnxyvLy85OXllaTdz8+PcAsAAJCJ3esU0kz7hLLw8HAFBgYqOjra3hYfH68NGzaoSpUqkqQqVaro/Pnz2rx5s73P8uXLlZCQoMqVKz/wmgEAAJCxMnTk9uLFizpw4IB9+vDhw9q2bZty5cqlggULqlu3bho2bJiKFi2q8PBwvfvuuwoKCrLfUSEiIkJPPfWUOnTooPHjx+v69et666239MILL3CnBAAAgP9BGRpuN23apFq1atmnE8+Dbd26taZOnao+ffro0qVL6tixo86fP6/HH39cS5Yskbe3t32ZGTNm6K233lKdOnXsD3EYM2bMA38vAAAAyHiZ5j63GSk+Pl7+/v6Ki4vjnFsAAIBMyNm8lmnPuQUAAABSi3ALAAAAyyDcAgAAwDIItwAAALAMwi0AAAAsg3ALAAAAyyDcAgAAwDIItwAAALAMwi0AAAAsg3ALAAAAyyDcAgAAwDIItwAAALAMwi0AAAAsg3ALAAAAyyDcAgAAwDIItwAAALAMwi0AAAAsg3ALAAAAyyDcAgAAwDIItwAAALAMwi0AAAAsg3ALAAAAyyDcAgAAwDIItwAAALAMwi0AAAAsg3ALAAAAyyDcAgAAwDIItwAAALAMwi0AAAAsg3ALAAAAyyDcAgAAwDIItwAAALAMwi0AAAAsg3ALAAAAyyDcAgAAwDIItwAAALAMwi0AAAAsg3ALAAAAyyDcAgAAwDIItwAAALAMwi0AAAAsg3ALAAAAyyDcAgAAwDIItwAAALAMwi0AAAAsg3ALAAAAyyDcAgAAwDIItwAAALAMwi0AAAAsg3ALAAAAyyDcAgAAwDIItwAAALAMwi0AAAAsg3ALAAAAyyDcAgAAwDIItwAAALAMwi0AAAAsg3ALAAAAyyDcAgAAwDIItwAAALAMwi0AAAAsg3ALAAAAyyDcAgAAwDIItwAAALAMwi0AAAAsg3ALAAAAyyDcAgAAwDIItwAAALAMwi0AAAAsg3ALAAAAyyDcAgAAwDIItwAAALAMwi0AAAAsg3ALAAAAyyDcAgAAwDIItwAAALAMwi0AAAAsg3ALAAAAyyDcAgAAwDIItwAAALAMwi0AAAAsI1OH25s3b+rdd99VeHi4fHx8VLhwYQ0dOlTGGHsfY4wGDBig/Pnzy8fHR3Xr1tX+/fszsGoAAABklEwdbt9//3198cUX+uyzz7Rnzx69//77+uCDDzR27Fh7nw8++EBjxozR+PHjtWHDBvn6+ioqKkpXrlzJwMoBAACQEWzm9mHQTOaZZ55RQECAJk2aZG9r2rSpfHx89M0338gYo6CgIPXs2VO9evWSJMXFxSkgIEBTp07VCy+84NR24uPj5e/vr7i4OPn5+aXLewEAAEDaOZvXMvXIbdWqVRUdHa19+/ZJkrZv365ff/1VTz/9tCTp8OHDio2NVd26de3L+Pv7q3Llylq3bl2K67169ari4+MdXgAAAHj4ZcnoAu6mX79+io+PV/HixeXu7q6bN29q+PDhatWqlSQpNjZWkhQQEOCwXEBAgH1eckaOHKnBgwenX+EAAADIEJl65Pa7777TjBkzNHPmTG3ZskXTpk3TRx99pGnTpt3Xevv376+4uDj769ixYy6qGAAAABkpU4/c9u7dW/369bOfO1uqVCn9+eefGjlypFq3bq3AwEBJ0smTJ5U/f377cidPnlTZsmVTXK+Xl5e8vLzStXYAAAA8eJl65Pby5ctyc3Ms0d3dXQkJCZKk8PBwBQYGKjo62j4/Pj5eGzZsUJUqVR5orQAAAMh4mXrktmHDhho+fLgKFiyoEiVKaOvWrfrkk0/Url07SZLNZlO3bt00bNgwFS1aVOHh4Xr33XcVFBSkZ599NmOLBwAAwAOXqcPt2LFj9e677+rNN9/UqVOnFBQUpNdee00DBgyw9+nTp48uXbqkjh076vz583r88ce1ZMkSeXt7Z2DlAAAAyAiZ+j63Dwr3uQUAAMjcLHGfWwAAACA1CLcAAACwDMItAAAALINwCwAAAMsg3AIAAMAyCLcAAACwDMItAAAALINwCwAAAMsg3AIAAMAyCLcAAACwDMItAAAALINwCwAAAMsg3AIAAMAyCLcAAACwDMItAAAALINwCwAAAMsg3AIAAMAyCLcAAACwDMItAAAALINwCwAAAMsg3AIAAMAyCLcAAACwDMItAAAALINwCwAAAMsg3AIAAMAyCLcAAACwDMItAAAALINwCwAAAMsg3AIAAMAyCLcAAACwDMItAAAALINwCwAAAMsg3AIAAMAyCLcAAACwDMItAAAALINwCwAAAMsg3AIAAMAyCLcAAACwDMItAAAALINwCwAAAMsg3AIAAMAyCLcAAACwDMItAAAALINwCwAAAMsg3AIAAMAyCLcAAACwDMItAAAALINwCwAAAMsg3AIAAMAyCLcAAACwDMItAAAALINwCwAAAMsg3AIAAMAyCLcAAACwDMItAAAALINwCwAAAMsg3AIAAMAyCLcAAACwDMItAAAALINwCwAAAMsg3AIAAMAyCLcAAACwDMItAAAALCNLahfYs2ePZs+erTVr1ujPP//U5cuXlTdvXpUrV05RUVFq2rSpvLy80qNWAAAA4K5sxhjjTMctW7aoT58++vXXX1WtWjU9+uijCgoKko+Pj86ePas//vhDa9asUXx8vPr06aNu3bo9NCE3Pj5e/v7+iouLk5+fX0aXAwAAgDs4m9ecHrlt2rSpevfurblz5ypHjhwp9lu3bp0+/fRTffzxx3r77bdTVTQAAABwP5weub1+/bo8PDycXnFq+2ckRm4BAAAyN2fzmtMXlKU2qD4swRYAAADWcV93Szhx4oSaNWumvHnzKleuXGrYsKEOHTrkqtoAAACAVLmvcNuuXTuVLFlSq1at0vLlyxUQEKAXX3zRVbUBAAAAqZKqcNu1a1ddunTJPn3gwAH17dtXkZGRKlu2rLp27aqYmBiXFwkAAAA4I1X3uS1QoIAqVKigDz74QI0aNVKLFi1UuXJl1a9fX9evX9f8+fPVqlWr9KoVAAAAuCun75aQ6PDhw3rzzTfl4+OjsWPHasuWLVq5cqVu3rypatWqqVmzZrLZbOlVb7rIiLslPGS7CE5K3acJAAA4y+X3uU0UHh6un376STNmzFCNGjXUtWtXffTRRw9doAUAAID1pOmCsjNnzqhVq1bauHGjtm7dqipVqmjHjh2urg0AAABIlVSF2+joaAUEBChv3rwqUKCA9u7dq8mTJ2vkyJFq2bKl+vTpo3///Te9agUAAADuKlXhtlOnTurTp48uX76szz77TN26dZMk1apVS1u2bJGHh4fKli2bDmUCAAAA95aqC8r8/f21YcMGFS9eXFeuXFFkZGSShzbs2rVLJUqUcHmh6YkLyuAqXFAGAED6SJcLyho1aqRmzZqpUaNG+vXXX1W/fv0kfR62YAsAAADrSNXI7bVr1zRhwgTt3btXZcqUUbt27ZQlS6pvuJDpMHILV2HkFgCA9JEuI7eenp7q3LnzfRcHAAAApAenLyhbv3690yu9fPmydu3alaaCAAAAgLRyOty+/PLLioqK0pw5c3Tp0qVk++zevVtvv/22ChcurM2bN7ukwOPHj+ull15S7ty55ePjo1KlSmnTpk32+cYYDRgwQPnz55ePj4/q1q2r/fv3u2TbAAAAeLg4HW53796tBg0a6D//+Y9y5MihEiVKqF69emrYsKEef/xx5cmTR+XLl9fhw4e1bNkyvfLKK/dd3Llz51StWjV5eHjop59+0u7du/Xxxx8rZ86c9j4ffPCBxowZo/Hjx2vDhg3y9fVVVFSUrly5ct/bBwAAwMMlVReUJdq0aZN+/fVX/fnnn/r333+VJ08elStXTrVq1VKuXLlcVly/fv20du1arVmzJtn5xhgFBQWpZ8+e6tWrlyQpLi5OAQEBmjp1ql544QWntsMFZXAVLigDACB9OJvX0hRuH5TIyEhFRUXpr7/+0qpVqxQcHKw333xTHTp0kCQdOnRIhQsX1tatWx0eHlGjRg2VLVtWn376abLrvXr1qq5evWqfjo+PV0hICOEW9y3zfpoAAHi4ORtuU/WEsgft0KFD+uKLL1S0aFEtXbpUb7zxhrp06aJp06ZJkmJjYyVJAQEBDssFBATY5yVn5MiR8vf3t79CQkLS700AAADggcnU4TYhIUHly5fXiBEjVK5cOXXs2FEdOnTQ+PHj72u9/fv3V1xcnP117NgxF1UMAACAjJSpw23+/PkVGRnp0BYREaGjR49KkgIDAyVJJ0+edOhz8uRJ+7zkeHl5yc/Pz+EFAACAh1+mDrfVqlVTTEyMQ9u+ffsUGhoqSQoPD1dgYKCio6Pt8+Pj47VhwwZVqVLlgdYKAACAjHffz869cuWKvL29XVFLEt27d1fVqlU1YsQINW/eXL///ru+/PJLffnll5Ikm82mbt26adiwYSpatKjCw8P17rvvKigoSM8++2y61AQAAIDMK00jtwkJCRo6dKiCg4OVLVs2HTp0SJL07rvvatKkSS4rrlKlSlqwYIFmzZqlkiVLaujQoRo9erRatWpl79OnTx917txZHTt2VKVKlXTx4kUtWbIk3QI3AAAAMq803QpsyJAhmjZtmoYMGaIOHTrojz/+UKFChfTtt99q9OjRWrduXXrUmm64zy1chVuBAQCQPtL1VmDTp0/Xl19+qVatWsnd3d3eXqZMGe3duzctqwQAAADuW5rC7fHjx1WkSJEk7QkJCbp+/fp9FwUAAACkRZrCbWRkZLKPxJ07d67KlSt330UBAAAAaZGmuyUMGDBArVu31vHjx5WQkKD58+crJiZG06dP16JFi1xdIwAAAOCUNI3cNm7cWAsXLtQvv/wiX19fDRgwQHv27NHChQtVr149V9cIAAAAOCXVI7c3btzQiBEj1K5dO/3888/pURMAAACQJqkeuc2SJYs++OAD3bhxIz3qAQAAANIsTacl1KlTR6tWrXJ1LQAAAMB9SdMFZU8//bT69eunnTt3qkKFCvL19XWY36hRI5cUBwAAAKRGmp5Q5uaW8oCvzWbTzZs376uoB40nlMFVeEIZAADpw9m8lqaR24SEhDQXBgAAAKSXNJ1zCwAAAGRGaQ63q1atUsOGDVWkSBEVKVJEjRo1SvapZQAAAMCDkqZw+80336hu3brKmjWrunTpoi5dusjHx0d16tTRzJkzXV0jAAAA4JQ0XVAWERGhjh07qnv37g7tn3zyiSZOnKg9e/a4rMAHgQvK4CpcUAYAQPpwNq+laeT20KFDatiwYZL2Ro0a6fDhw2lZJQAAAHDf0hRuQ0JCFB0dnaT9l19+UUhIyH0XBQAAAKRFmm4F1rNnT3Xp0kXbtm1T1apVJUlr167V1KlT9emnn7q0QAAAAMBZaQq3b7zxhgIDA/Xxxx/ru+++k3TrPNxvv/1WjRs3dmmBAAAAgLPSdEGZ1XBBGVyFTxMAAOkjXS8o27hxozZs2JCkfcOGDdq0aVNaVgkAAADctzSF206dOunYsWNJ2o8fP65OnTrdd1EAAABAWqQp3O7evVvly5dP0l6uXDnt3r37vosCAAAA0iJN4dbLy0snT55M0n7ixAllyZKma9QAAACA+5amcPvkk0+qf//+iouLs7edP39eb7/9turVq+ey4gAAAIDUSNMw60cffaTq1asrNDRU5cqVkyRt27ZNAQEB+vrrr11aIAAAAOCsNIXb4OBg7dixQzNmzND27dvl4+Ojtm3bqmXLlvLw8HB1jQAAAIBT0nyCrK+vrzp27OjKWgAAAID7kqpzbvft26fff//doS06Olq1atXSo48+qhEjRri0OAAAACA1UhVu+/btq0WLFtmnDx8+rIYNG8rT01NVqlTRyJEjNXr0aFfXCAAAADglVaclbNq0SX369LFPz5gxQ8WKFdPSpUslSaVLl9bYsWPVrVs3lxYJAAAAOCNVI7f//POPChQoYJ9esWKFGjZsaJ+uWbOmjhw54rLiAAAAgNRIVbjNlSuXTpw4IUlKSEjQpk2b9Nhjj9nnX7t2TcYY11YIAAAAOClV4bZmzZoaOnSojh07ptGjRyshIUE1a9a0z9+9e7fCwsJcXCIAAADgnFSdczt8+HDVq1dPoaGhcnd315gxY+Tr62uf//XXX6t27douLxIAAABwhs2k8jyCGzduaNeuXcqbN6+CgoIc5m3fvl0FChRQ7ty5XVpkeouPj5e/v7/i4uLk5+f3QLZpsz2QzeAB46wcAADSh7N5LdUPcciSJYvKlCmT7LyU2gEAAIAHIVXn3AIAAACZGeEWAAAAlkG4BQAAgGUQbgEAAGAZaQ63a9as0UsvvaQqVaro+PHjkm7dCuzXX391WXEAAABAaqQp3M6bN09RUVHy8fHR1q1bdfXqVUlSXFycRowY4dICAQAAAGelKdwOGzZM48eP18SJE+Xh4WFvr1atmrZs2eKy4gAAAIDUSFO4jYmJUfXq1ZO0+/v76/z58/dbEwAAAJAmaQq3gYGBOnDgQJL2X3/9VYUKFbrvogAAAIC0SFO47dChg7p27aoNGzbIZrPp77//1owZM9SrVy+98cYbrq4RAAAAcEqqH78rSf369VNCQoLq1Kmjy5cvq3r16vLy8lKvXr3UuXNnV9cIAAAAOMVmjDFpXfjatWs6cOCALl68qMjISGXLls2VtT0w8fHx8vf3V1xcnPz8/B7INm22B7IZPGBp/zQBAIC7cTavpem0hHbt2unChQvy9PRUZGSkHn30UWXLlk2XLl1Su3bt0lw0AAAAcD/SFG6nTZumf//9N0n7v//+q+nTp993UQAAAEBapOqc2/j4eBljZIzRhQsX5O3tbZ938+ZN/fjjj8qXL5/LiwQAAACckapwmyNHDtlsNtlsNhUrVizJfJvNpsGDB7usOAAAACA1UhVuV6xYIWOMateurXnz5ilXrlz2eZ6engoNDVVQUJDLiwQAAACckapwW6NGDUnS4cOHVbBgQdmSueT/6NGjKliwoGuqAwAAAFIhTReUFSpUSKdPn07SfubMGYWHh993UQAAAEBapCncpnRr3IsXLzpcZAYAAAA8SKk6LaFHjx6Sbl04NmDAAGXNmtU+7+bNm9qwYYPKli3r0gIBAAAAZ6Uq3G7dulXSrZHbnTt3ytPT0z7P09NTZcqUUa9evVxbIQAAAOCkVN8tQZLatm2rTz/99IE9qhYAAABwRprOuZ0yZYr8/Px04MABLV261P60spTOxQUAAAAehDSF27Nnz6pOnToqVqyY6tevrxMnTkiS2rdvr549e7q0QAAAAMBZaQq33bp1k4eHh44ePepwUVmLFi20ZMkSlxUHAAAApEaqzrlNtGzZMi1dulQFChRwaC9atKj+/PNPlxQGAAAApFaaRm4vXbrkMGKb6OzZs/Ly8rrvogAAAIC0SFO4feKJJzR9+nT7tM1mU0JCgj744APVqlXLZcUBAAAAqZGm0xI++OAD1alTR5s2bdK1a9fUp08f7dq1S2fPntXatWtdXSMAAADglDSN3JYsWVL79u3T448/rsaNG+vSpUt67rnntHXrVhUuXNjVNQIAAABOsRluTqv4+Hj5+/srLi7ugT2YwmZ7IJvBA8anCQCA9OFsXkvTaQmrV6++6/zq1aunZbUAAADAfUlTuK1Zs2aSNtttQ5E3b95Mc0EAAABAWqXpnNtz5845vE6dOqUlS5aoUqVKWrZsmatrBAAAAJySppFbf3//JG316tWTp6enevTooc2bN993YQAAAEBqpWnkNiUBAQGKiYlx5SoBAAAAp6Vp5HbHjh0O08YYnThxQu+9957Kli3riroAAACAVEtTuC1btqxsNpvuvIvYY489psmTJ7ukMAAAACC10hRuDx8+7DDt5uamvHnzytvb2yVFAQAAAGmRpnAbGhrq6joAAACA+5bmC8pWrVqlhg0bqkiRIipSpIgaNWqkNWvWuLI2AAAAIFXSFG6/+eYb1a1bV1mzZlWXLl3UpUsX+fj4qE6dOpo5c6arawQAAACcYjN3XhXmhIiICHXs2FHdu3d3aP/kk080ceJE7dmzx2UFPgjOPqvYlW57oBssJPWfJgAA4Axn81qaRm4PHTqkhg0bJmlv1KhRkovNXOm9996TzWZTt27d7G1XrlxRp06dlDt3bmXLlk1NmzbVyZMn060GAAAAZF5pCrchISGKjo5O0v7LL78oJCTkvotKzsaNGzVhwgSVLl3aob179+5auHCh5syZo1WrVunvv//Wc889ly41AAAAIHNL090SevbsqS5dumjbtm2qWrWqJGnt2rWaOnWqPv30U5cWKEkXL15Uq1atNHHiRA0bNszeHhcXp0mTJmnmzJmqXbu2JGnKlCmKiIjQ+vXr9dhjj7m8FgAAAGReaQq3b7zxhgIDA/Xxxx/ru+++k3TrPNxvv/1WjRs3dmmBktSpUyc1aNBAdevWdQi3mzdv1vXr11W3bl17W/HixVWwYEGtW7cuxXB79epVXb161T4dHx/v8poBAADw4KUp3EpSkyZN1KRJE1fWkqzZs2dry5Yt2rhxY5J5sbGx8vT0VI4cORzaAwICFBsbm+I6R44cqcGDB7u6VAAAAGSwNIdbSbp27ZpOnTqlhIQEh/aCBQveV1GJjh07pq5du+rnn3926dPP+vfvrx49etin4+Pj0+1cYQAAADw4aQq3+/fvV7t27fTbb785tBtjZLPZdPPmTZcUt3nzZp06dUrly5e3t928eVOrV6/WZ599pqVLl+ratWs6f/68w+jtyZMnFRgYmOJ6vby85OXl5ZIaAQAAkHmkKdy2adNGWbJk0aJFi5Q/f37Z0ummrXXq1NHOnTsd2tq2bavixYurb9++CgkJkYeHh6Kjo9W0aVNJUkxMjI4ePaoqVaqkS00AAADIvNIUbrdt26bNmzerePHirq7HQfbs2VWyZEmHNl9fX+XOndve3r59e/Xo0UO5cuWSn5+fOnfurCpVqnCnBAAAgP9BaQq3kZGR+ueff1xdS5qMGjVKbm5uatq0qa5evaqoqCiNGzcuo8sCAABABnD68bu33y5r06ZN+s9//qMRI0aoVKlS8vDwcOj7oB5h6yo8fheuwuN3AQBIH87mNadHbnPkyOFwbq0xRnXq1HHo4+oLygAAAIDUcDrcrlixIj3rAAAAAO6b0+G2Ro0a6VkHAAAAcN+cDrc7duxweqWlS5dOUzEAAADA/XA63JYtW1Y2m033uv6Mc24BAACQUZwOt4cPH07POgAAAID75nS4DQ0NTc86AAAAgPvmdLj94Ycf9PTTT8vDw0M//PDDXfs2atTovgsDAAAAUsvphzi4ubkpNjZW+fLlk5ubW8orfAjPueUhDnAVHuIAAED6cPlDHBISEpL9NwAAAJBZpDwECwAAADxkUhVu161bp0WLFjm0TZ8+XeHh4cqXL586duyoq1evurRAAAAAwFmpCrdDhgzRrl277NM7d+5U+/btVbduXfXr108LFy7UyJEjXV4kAAAA4IxUhdtt27apTp069unZs2ercuXKmjhxonr06KExY8bou+++c3mRAAAAgDNSFW7PnTungIAA+/SqVav09NNP26crVaqkY8eOua46AAAAIBVSFW4DAgLsTyq7du2atmzZoscee8w+/8KFC/Lw8HBthQAAAICTUhVu69evr379+mnNmjXq37+/smbNqieeeMI+f8eOHSpcuLDLiwQAAACc4fR9biVp6NCheu6551SjRg1ly5ZN06ZNk6enp33+5MmT9eSTT7q8SAAAAMAZTj+h7HZxcXHKli2b3N3dHdrPnj2rbNmyOQTehwFPKIOr8IQyAADSh8ufUHY7f3//ZNtz5cqVltUBAAAALsETygAAAGAZhFsAAABYBuEWAAAAlkG4BQAAgGUQbgEAAGAZhFsAAABYBuEWAAAAlkG4BQAAgGUQbgEAAGAZhFsAAABYBuEWAAAAlkG4BQAAgGUQbgEAAGAZhFsAAABYBuEWAAAAlkG4BQAAgGUQbgEAAGAZhFsAAABYBuEWAAAAlkG4BQAAgGUQbgEAAGAZhFsAAABYBuEWAAAAlkG4BQAAgGUQbgEAAGAZhFsAAABYBuEWAAAAlkG4BQAAgGUQbgEAAGAZhFsAAABYBuEWAAAAlkG4BQAAgGUQbgEAAGAZhFsAAABYBuEWAAAAlkG4BQAAgGUQbgEAAGAZhFsAAABYBuEWAAAAlkG4BQAAgGUQbgEAAGAZhFsAAABYBuEWAAAAlkG4BQAAgGUQbgEAAGAZhFsAAABYBuEWAAAAlkG4BQAAgGUQbgEAAGAZhFsAAABYBuEWAAAAlkG4BQAAgGUQbgEAAGAZhFsAAABYBuEWAAAAlkG4BQAAgGUQbgEAAGAZhFsAAABYBuEWAAAAlkG4BQAAgGUQbgEAAGAZmTrcjhw5UpUqVVL27NmVL18+Pfvss4qJiXHoc+XKFXXq1Em5c+dWtmzZ1LRpU508eTKDKgYAAEBGytThdtWqVerUqZPWr1+vn3/+WdevX9eTTz6pS5cu2ft0795dCxcu1Jw5c7Rq1Sr9/fffeu655zKwagAAAGQUmzHGZHQRzjp9+rTy5cunVatWqXr16oqLi1PevHk1c+ZMNWvWTJK0d+9eRUREaN26dXrsscecWm98fLz8/f0VFxcnPz+/9HwLdjbbA9kMHrCH59MEAMDDxdm8lqlHbu8UFxcnScqVK5ckafPmzbp+/brq1q1r71O8eHEVLFhQ69atS3E9V69eVXx8vMMLAAAAD7+HJtwmJCSoW7duqlatmkqWLClJio2Nlaenp3LkyOHQNyAgQLGxsSmua+TIkfL397e/QkJC0rN0AAAAPCAPTbjt1KmT/vjjD82ePfu+19W/f3/FxcXZX8eOHXNBhQAAAMhoWTK6AGe89dZbWrRokVavXq0CBQrY2wMDA3Xt2jWdP3/eYfT25MmTCgwMTHF9Xl5e8vLySs+SAQAAkAEy9citMUZvvfWWFixYoOXLlys8PNxhfoUKFeTh4aHo6Gh7W0xMjI4ePaoqVao86HIBAACQwTL1yG2nTp00c+ZMff/998qePbv9PFp/f3/5+PjI399f7du3V48ePZQrVy75+fmpc+fOqlKlitN3SgAAAIB1ZOpbgdlSuF/WlClT1KZNG0m3HuLQs2dPzZo1S1evXlVUVJTGjRt319MS7sStwOAqGfZp4oCyrsz7KxoAHihn81qmDrcPCuEWrkK4hcvxKxoAJFn0PrcAAADA3RBuAQAAYBmEWwAAAFgG4RYAAACWQbgFAACAZRBuAQAAYBmEWwAAAFgG4RYAAACWQbgFAACAZRBuAQAAYBmEWwAAAFgG4RYAAACWQbgFAACAZRBuAQAAYBmEWwAAAFgG4RYAAACWQbgFAACAZRBuAQAAYBmEWwAAAFgG4RYAAACWQbgFAACAZWTJ6AIAAIC1DbYNzugSkA4GmoEZXUKyGLkFAACAZRBuAQAAYBmEWwAAAFgG4RYAAACWQbgFAACAZRBuAQAAYBmEWwAAAFgG4RYAAACWQbgFAACAZRBuAQAAYBmEWwAAAFgG4RYAAACWQbgFAACAZRBuAQAAYBmEWwAAAFgG4RYAAACWQbgFAACAZRBuAQAAYBmEWwAAAFgG4RYAAACWQbgFAACAZRBuAQAAYBmEWwAAAFgG4RYAAACWQbgFAACAZRBuAQAAYBmEWwAAAFgG4RYAAACWQbgFAACAZRBuAQAAYBmEWwAAAFgG4RYAAACWQbgFAACAZRBuAQAAYBmEWwAAAFgG4RYAAACWQbgFAACAZRBuAQAAYBmEWwAAAFgG4RYAAACWQbgFAACAZRBuAQAAYBmEWwAAAFgG4RYAAACWQbgFAACAZRBuAQAAYBmEWwAAAFgG4RYAAACWQbgFAACAZRBuAQAAYBmEWwAAAFgG4RYAAACWQbgFAACAZRBuAQAAYBmEWwAAAFgG4RYAAACWQbgFAACAZRBuAQAAYBmEWwAAAFgG4RYAAACWYZlw+/nnnyssLEze3t6qXLmyfv/994wuCQAAAA+YJcLtt99+qx49emjgwIHasmWLypQpo6ioKJ06dSqjSwMAAMADZIlw+8knn6hDhw5q27atIiMjNX78eGXNmlWTJ0/O6NIAAADwAGXJ6ALu17Vr17R582b179/f3ubm5qa6detq3bp1yS5z9epVXb161T4dFxcnSYqPj0/fYmF5HEJwOQ4qWMAVXcnoEpAOHnRuStyeMeau/R76cPvPP//o5s2bCggIcGgPCAjQ3r17k11m5MiRGjx4cJL2kJCQdKkR/zv8/TO6AlgOBxWATOo9//cyZLsXLlyQ/11+Nz704TYt+vfvrx49etinExISdPbsWeXOnVs2my0DK7Oe+Ph4hYSE6NixY/Lz88vocvCQ43iCq3FMwZU4ntKXMUYXLlxQUFDQXfs99OE2T548cnd318mTJx3aT548qcDAwGSX8fLykpeXl0Nbjhw50qtESPLz8+ODDpfheIKrcUzBlTie0s/dRmwTPfQXlHl6eqpChQqKjo62tyUkJCg6OlpVqlTJwMoAAADwoD30I7eS1KNHD7Vu3VoVK1bUo48+qtGjR+vSpUtq27ZtRpcGAACAB8gS4bZFixY6ffq0BgwYoNjYWJUtW1ZLlixJcpEZHjwvLy8NHDgwyWkgQFpwPMHVOKbgShxPmYPN3Ot+CgAAAMBD4qE/5xYAAABIRLgFAACAZRBuAQAAYBmEWwAAYClTp07N1PevHzRokMqWLXvXPjVr1lS3bt1cts02bdro2Wefddn6MjPC7f+45A72uXPnytvbWx9//LHatGkjm82m119/PcmynTp1ks1mU5s2bR5MsbCU2NhYde3aVUWKFJG3t7cCAgJUrVo1ffHFF7p8+bIkKSwsTDabTbNnz06yfIkSJWSz2TR16lR7W2r7I3NK/L1js9nk4eGhgIAA1atXT5MnT1ZCQoK9X+LP22azyd3dXUFBQWrfvr3OnTtn73P58mX1799fhQsXlre3t/LmzasaNWro+++/d9jmgQMH1LZtWxUoUEBeXl4KDw9Xy5YttWnTpiT1vfbaa3J3d9ecOXOSzBs0aFCyvzO3bdsmm82mI0eO3OfeQUohbeXKlbLZbDp//rxatGihffv2PfjiXGj+/PkaOnRoRpfxUCLcwsFXX32lVq1a6YsvvlDPnj0lSSEhIZo9e7b+/fdfe78rV65o5syZKliwYEaViofYoUOHVK5cOS1btkwjRozQ1q1btW7dOvXp00eLFi3SL7/8Yu8bEhKiKVOmOCy/fv16xcbGytfXN8m6U9sfmdNTTz2lEydO6MiRI/rpp59Uq1Ytde3aVc8884xu3Lhh7zdkyBCdOHFCR48e1YwZM7R69Wp16dLFPv/111/X/PnzNXbsWO3du1dLlixRs2bNdObMGXufTZs2qUKFCtq3b58mTJig3bt3a8GCBSpevLj992Ciy5cva/bs2erTp48mT56cbO3e3t6aNGmS9u/f7+K9Amf5+PgoX75897WO69evp2m5a9eu3dd2E+XKlUvZs2d3ybr+1xBuYffBBx+oc+fOmj17tsMDMMqXL6+QkBDNnz/f3jZ//nwVLFhQ5cqVc1hHQkKCRo4cqfDwcPn4+KhMmTKaO3euff7NmzfVvn17+/xHHnlEn376qcM6Ev9X/tFHHyl//vzKnTu3OnXq5PCLZty4cSpatKh9xK9Zs2au3h1IR2+++aayZMmiTZs2qXnz5oqIiFChQoXUuHFjLV68WA0bNrT3bdWqlVatWqVjx47Z2yZPnqxWrVopS5akt+pObX9kTl5eXgoMDFRwcLDKly+vt99+W99//71++uknh9H37Nmz2/vVqlVLrVu31pYtW+zzf/jhB7399tuqX7++wsLCVKFCBXXu3Fnt2rWTdOtZ9W3atFHRokW1Zs0aNWjQQIULF1bZsmU1cODAJCO8c+bMUWRkpPr166fVq1c7HGeJHnnkEdWqVUvvvPNO+uwc3FNypyV8//33Kl++vLy9vVWoUCENHjzY4T9KNptNX3zxhRo1aiRfX18NHz48Vd9Zw4cPV1BQkB555BFJ0l9//aWWLVsqV65c8vX1VcWKFbVhwwaHZb/++muFhYXJ399fL7zwgi5cuGCfd+dpCVevXlXfvn0VEhIiLy8vFSlSRJMmTZLk3Hfr/xLCLSRJffv21dChQ7Vo0SI1adIkyfx27do5jIZNnjw52SfAjRw5UtOnT9f48eO1a9cude/eXS+99JJWrVol6Vb4LVCggObMmaPdu3drwIABevvtt/Xdd985rGfFihU6ePCgVqxYoWnTpmnq1Kn2L7RNmzapS5cuGjJkiGJiYrRkyRJVr17dhXsD6enMmTNatmyZOnXqlOJIqs1ms/87ICBAUVFRmjZtmqRbI2fffvutPZzcKbX98fCoXbu2ypQp4/Af7dsdP35cCxcuVOXKle1tgYGB+vHHHx1Cw+22bdumXbt2qWfPnnJzS/qVeGdAmjRpkl566SX5+/vr6aefTvE0l/fee0/z5s1L9rQGPHhr1qzRK6+8oq5du2r37t2aMGGCpk6dquHDhzv0GzRokJo0aaKdO3eqXbt2Tn9nRUdHKyYmRj///LMWLVqkixcvqkaNGjp+/Lh++OEHbd++XX369HE4rebgwYP673//q0WLFmnRokVatWqV3nvvvRTfwyuvvKJZs2ZpzJgx2rNnjyZMmKBs2bJJcv679X+Gwf+01q1bG09PTyPJREdHJzu/cePG5tSpU8bLy8scOXLEHDlyxHh7e5vTp0+bxo0bm9atWxtjjLly5YrJmjWr+e233xzW0b59e9OyZcsUa+jUqZNp2rSpwzZDQ0PNjRs37G3PP/+8adGihTHGmHnz5hk/Pz8THx9/P28dGWT9+vVGkpk/f75De+7cuY2vr6/x9fU1ffr0McYYExoaakaNGmX++9//msKFC5uEhAQzbdo0U65cOWOMMf7+/mbKlCn2daS2PzKnxN87yWnRooWJiIgwxtz6eXt6ehpfX1/j7e1tJJnKlSubc+fO2fuvWrXKFChQwHh4eJiKFSuabt26mV9//dU+/9tvvzWSzJYtW+5Z1759+4yHh4c5ffq0McaYBQsWmPDwcJOQkGDvM3DgQFOmTBljjDEvvPCCqV27tjHGmK1btxpJ5vDhw6nYE0hO69atjbu7u/33ReIr8Rg4d+6cmTJlivH397cvU6dOHTNixAiH9Xz99dcmf/789mlJplu3bvfcfnLfWQEBAebq1av2tgkTJpjs2bObM2fOJLuOgQMHmqxZszp8j/Xu3dtUrlzZPl2jRg3TtWtXY4wxMTExRpL5+eef71nf3epM6XNlNYzcQqVLl1ZYWJgGDhyoixcvJtsnb968atCggaZOnaopU6aoQYMGypMnj0OfAwcO6PLly6pXr56yZctmf02fPl0HDx609/v8889VoUIF5c2bV9myZdOXX36po0ePOqyrRIkScnd3t0/nz59fp06dkiTVq1dPoaGhKlSokF5++WXNmDHDfgESHl6///67tm3bphIlSujq1asO8xo0aKCLFy9q9erVmjx58j1HYVPbHw8PY4zDyH7v3r21bds27dixQ9HR0ZJu/fxv3rwpSapevboOHTqk6OhoNWvWTLt27dITTzxhv1DHpOIhnZMnT1ZUVJT9d1/9+vUVFxen5cuXJ9t/2LBhWrNmjZYtW5am94qU1apVS9u2bXN4ffXVVyn23759u4YMGeLw3dShQwedOHHC4fujYsWKSZZ15jurVKlS8vT0tE9v27ZN5cqVU65cuVKsKSwszOGc2tu/5+60bds2ubu7q0aNGimuz5k6/1cQbqHg4GCtXLlSx48f11NPPZXin+/atWunqVOnatq0acmGhcRgvHjxYodfOLt377afdzt79mz16tVL7du317Jly7Rt2za1bds2yQn4Hh4eDtM2m83+55zs2bNry5YtmjVrlvLnz68BAwaoTJkyOn/+/P3uCjwARYoUkc1mU0xMjEN7oUKFVKRIEfn4+CRZJkuWLHr55Zc1cOBAbdiwQa1atbrrNlLbHw+PPXv2KDw83D6dJ08eFSlSREWLFlXt2rU1evRo/fbbb1qxYoW9j4eHh5544gn17dtXy5Yt05AhQzR06FBdu3ZNxYoVkyTt3bv3rtu9efOmpk2bpsWLFytLlizKkiWLsmbNqrNnz6Z4YVnhwoXVoUMH9evXL1UhGvfm6+urIkWKOLyCg4NT7H/x4kUNHjzY4btp586d2r9/v7y9vR3Weztnv7PuXC6532N3utv33J3utT5n6/xfQbiFJCk0NFSrVq1SbGxsigH3qaee0rVr13T9+nVFRUUlmR8ZGSkvLy8dPXo0yS+dkJAQSdLatWtVtWpVvfnmmypXrpyKFCniMKrrrCxZsqhu3br64IMPtGPHDh05ciTF0RNkLrlz51a9evX02Wef6dKlS04v165dO61atUqNGzdWzpw5Xd4fmd/y5cu1c+dONW3aNMU+iX/xuf3uLneKjIzUjRs3dOXKFZUtW1aRkZH6+OOPkw0Wif9pTjxvd+vWrQ4BadasWZo/f36K/7keMGCA9u3bl+zt6fDglC9fXjExMUm+m4oUKZLsudaJ0vqdVbp0aW3btk1nz551Sf2lSpVSQkKC/foVV9VpVVw6DLuQkBCtXLlStWrVUlRUlJYsWeIw393dXXv27LH/+07Zs2dXr1691L17dyUkJOjxxx9XXFyc1q5dKz8/P7Vu3VpFixbV9OnTtXTpUoWHh+vrr7/Wxo0bHUZi7mXRokU6dOiQqlevrpw5c+rHH39UQkKC/QpVZH7jxo1TtWrVVLFiRQ0aNEilS5eWm5ubNm7cqL1796pChQpJlomIiNA///yjrFmzOrWN1PZH5nL16lXFxsbq5s2bOnnypJYsWaKRI0fqmWee0SuvvGLvd+HCBcXGxsoYo2PHjqlPnz7KmzevqlatKunWFectW7ZUxYoVlTt3bu3evVtvv/22atWqJT8/P0nSlClTVLduXT3xxBN65513VLx4cV28eFELFy7UsmXLtGrVKk2aNEkNGjRQmTJlHOqMjIxU9+7dNWPGDHXq1CnJ+wgICFCPHj304YcfpuPewr0MGDBAzzzzjAoWLKhmzZrJzc1N27dv1x9//KFhw4aluFxav7NatmypESNG6Nlnn9XIkSOVP39+bd26VUFBQapSpUqq6w8LC1Pr1q3Vrl07jRkzRmXKlNGff/6pU6dOqXnz5i75brUSRm7hoECBAlq5cqX++ecfRUVFKT4+3mG+n5+f/QshOUOHDtW7776rkSNHKiIiQk899ZQWL15s/4C99tpreu6559SiRQtVrlxZZ86c0ZtvvpmqGnPkyKH58+erdu3aioiI0Pjx4zVr1iyVKFEi9W8YGaJw4cLaunWr6tatq/79+6tMmTKqWLGixo4dq169eqV44/LcuXM79ee+tPZH5rFkyRLlz59fYWFheuqpp7RixQqNGTNG33//vcN/rgcMGKD8+fMrKChIzzzzjHx9fbVs2TLlzp1bkux3znjyyScVERGhzp07KyoqyuEq8kcffVSbNm1SkSJF1KFDB0VERKhRo0batWuXRo8erZMnT2rx4sXJjhi7ubmpSZMm9lsyJadXr172q9qRMaKiorRo0SItW7ZMlSpV0mOPPaZRo0YpNDT0rsul9TvL09NTy5YtU758+VS/fn2VKlVK7733XrIDQ8764osv1KxZM7355psqXry4OnToYP/rlyu+W63EZjgRCAAAABbByC0AAAAsg3ALAAAAyyDcAgAAwDIItwAAALAMwi0AAAAsg3ALAAAAyyDcAgAAwDIItwAAALAMwi2A/wk2m03//e9/M7qMZA0aNEhly5bN6DIkSUeOHJHNZtO2bdsyzbZq1qypbt26pXs9AKyBcAvgoRcbG6vOnTurUKFC8vLyUkhIiBo2bKjo6Oh02d7KlStls9l0/vx5l6yvV69e6VZrcv766y95enqqZMmSD2ybyQkJCdGJEyfsdbh6vwL430S4BfBQO3LkiCpUqKDly5frww8/1M6dO7VkyRLVqlVLnTp1yujy7soYoxs3bihbtmzKnTv3A9vu1KlT1bx5c8XHx2vDhg0PbLu3u3btmtzd3RUYGKgsWbJkSA0ArIlwC+Ch9uabb8pms+n3339X06ZNVaxYMZUoUUI9evTQ+vXrk10muRHCbdu2yWaz6ciRI5KkP//8Uw0bNlTOnDnl6+urEiVK6Mcff9SRI0dUq1YtSVLOnDlls9nUpk0bSVJCQoJGjhyp8PBw+fj4qEyZMpo7d26S7f7000+qUKGCvLy89OuvvyY5LaFNmzZ69tln9dFHHyl//vzKnTu3OnXqpOvXr9v7nDhxQg0aNJCPj4/Cw8M1c+ZMhYWFafTo0XfdX8YYTZkyRS+//LJefPFFTZo06Z77+IcfflDRokXl7e2tWrVqadq0aUn237x581SiRAl5eXkpLCxMH3/8scM6wsLCNHToUL3yyivy8/NTx44dHU5LuNt+Tdy3ffr0Ua5cuRQYGKhBgwY5rN9ms2nChAl65plnlDVrVkVERGjdunU6cOCAatasKV9fX1WtWlUHDx685/sF8JAzAPCQOnPmjLHZbGbEiBH37CvJLFiwwBhjzIoVK4wkc+7cOfv8rVu3Gknm8OHDxhhjGjRoYOrVq2d27NhhDh48aBYuXGhWrVplbty4YebNm2ckmZiYGHPixAlz/vx5Y4wxw4YNM8WLFzdLliwxBw8eNFOmTDFeXl5m5cqVDtstXbq0WbZsmTlw4IA5c+aMGThwoClTpoy9ltatWxs/Pz/z+uuvmz179piFCxearFmzmi+//NLep27duqZs2bJm/fr1ZvPmzaZGjRrGx8fHjBo16q77ITo62gQGBpobN26YnTt3muzZs5uLFy/a5x8+fNhIMlu3bjXGGHPo0CHj4eFhevXqZfbu3WtmzZplgoODHfbfpk2bjJubmxkyZIiJiYkxU6ZMMT4+PmbKlCn29YaGhho/Pz/z0UcfmQMHDpgDBw44bOtu+7VGjRrGz8/PDBo0yOzbt89MmzbN2Gw2s2zZMoefb3BwsPn2229NTEyMefbZZ01YWJipXbu2WbJkidm9e7d57LHHzFNPPXWvQwXAQ45wC+ChtWHDBiPJzJ8//559UxtuS5UqZQYNGpTsupJb/sqVKyZr1qzmt99+c+jbvn1707JlS4fl/vvf/zr0SS7choaGmhs3btjbnn/+edOiRQtjjDF79uwxkszGjRvt8/fv328k3TPcvvjii6Zbt2726TJlyjiE0DvDbd++fU3JkiUd1vHOO+84vP8XX3zR1KtXz6FP7969TWRkpH06NDTUPPvssw597txWcvvVmFvh9vHHH3doq1Spkunbt699WpL5z3/+Y59et26dkWQmTZpkb5s1a5bx9vZOZq8AsBJOSwDw0DLGpNu6u3TpomHDhqlatWoaOHCgduzYcdf+Bw4c0OXLl1WvXj1ly5bN/po+fXqSP4VXrFjxntsvUaKE3N3d7dP58+fXqVOnJEkxMTHKkiWLypcvb59fpEgR5cyZ867rPH/+vObPn6+XXnrJ3vbSSy/d9dSEmJgYVapUyaHt0UcfdZjes2ePqlWr5tBWrVo17d+/Xzdv3rS3OfO+U1K6dGmH6dv3R3J9AgICJEmlSpVyaLty5Yri4+PTXAeAzI+z+AE8tIoWLSqbzaa9e/emajk3t1v/r789HN9+Pqskvfrqq4qKitLixYu1bNkyjRw5Uh9//LE6d+6c7DovXrwoSVq8eLGCg4Md5nl5eTlM+/r63rNGDw8Ph2mbzaaEhIR7Lnc3M2fO1JUrV1S5cmV7mzFGCQkJ2rdvn4oVK3Zf678XZ953SpzZH7f3sdlsKbbd734EkLkxcgvgoZUrVy5FRUXp888/16VLl5LMT+mWUnnz5pV066KsRMndazUkJESvv/665s+fr549e2rixImSJE9PT0lyGJWMjIyUl5eXjh49qiJFiji8QkJC0voWk/XII4/oxo0b2rp1q73twIEDOnfu3F2XmzRpknr27Klt27bZX9u3b9cTTzyhyZMnp7itTZs2ObRt3LjRYToiIkJr1651aFu7dq2KFSvmMPp8L8ntVwBILcItgIfa559/rps3b+rRRx/VvHnztH//fu3Zs0djxoxRlSpVkl0mMXAOGjRI+/fv1+LFi5Nc3d+tWzctXbpUhw8f1pYtW7RixQpFRERIkkJDQ2Wz2bRo0SKdPn1aFy9eVPbs2dWrVy91795d06ZN08GDB7VlyxaNHTtW06ZNc+l7Ll68uOrWrauOHTvq999/19atW9WxY0f5+PjYRyfvtG3bNm3ZskWvvvqqSpYs6fBq2bKlpk2bphs3biRZ7rXXXtPevXvVt29f7du3T999952mTp0q6f9GQnv27Kno6GgNHTpU+/bt07Rp0/TZZ5+pV69eqXpfye1XAEgtwi2Ah1qhQoW0ZcsW1apVSz179lTJkiVVr149RUdH64svvkh2GQ8PD82aNUt79+5V6dKl9f7772vYsGEOfW7evKlOnTopIiJCTz31lIoVK6Zx48ZJkoKDgzV48GD169dPAQEBeuuttyRJQ4cO1bvvvquRI0fal1u8eLHCw8Nd/r6nT5+ugIAAVa9eXU2aNFGHDh2UPXt2eXt7J9t/0qRJioyMVPHixZPMa9KkiU6dOqUff/wxybzw8HDNnTtX8+fPV+nSpfXFF1/onXfekfR/p1uUL19e3333nWbPnq2SJUtqwIABGjJkiMOtvJyR0n4FgNSwmfS8IgMA8ED89ddfCgkJ0S+//KI6deqk67aGDx+u8ePH69ixY+m6HQBICy4oA4CH0PLly3Xx4kWVKlVKJ06cUJ8+fRQWFqbq1au7fFvjxo1TpUqVlDt3bq1du1Yffvgho6oAMi3CLQA8hK5fv663335bhw4dUvbs2VW1alXNmDEjyV0FXGH//v0aNmyYzp49q4IFC6pnz57q37+/y7cDAK7AaQkAAACwDC4oAwAAgGUQbgEAAGAZhFsAAABYBuEWAAAAlkG4BQAAgGUQbgEAAGAZhFsAAABYBuEWAAAAlvH/AH/rV1n0x9fqAAAAAElFTkSuQmCC"/>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3080"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2063" y="823913"/>
            <a:ext cx="6619875" cy="5210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6403030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D5519E26-C436-244E-92E9-667CC49C9821}"/>
              </a:ext>
            </a:extLst>
          </p:cNvPr>
          <p:cNvSpPr>
            <a:spLocks noGrp="1"/>
          </p:cNvSpPr>
          <p:nvPr>
            <p:ph type="dt" idx="10"/>
          </p:nvPr>
        </p:nvSpPr>
        <p:spPr/>
        <p:txBody>
          <a:bodyPr/>
          <a:lstStyle/>
          <a:p>
            <a:r>
              <a:rPr lang="en-US"/>
              <a:t>31/08/2024</a:t>
            </a:r>
          </a:p>
        </p:txBody>
      </p:sp>
      <p:sp>
        <p:nvSpPr>
          <p:cNvPr id="4" name="TextBox 3">
            <a:extLst>
              <a:ext uri="{FF2B5EF4-FFF2-40B4-BE49-F238E27FC236}">
                <a16:creationId xmlns:a16="http://schemas.microsoft.com/office/drawing/2014/main" xmlns="" id="{E270AD64-31B8-C74A-D26C-F460D9CA0E60}"/>
              </a:ext>
            </a:extLst>
          </p:cNvPr>
          <p:cNvSpPr txBox="1"/>
          <p:nvPr/>
        </p:nvSpPr>
        <p:spPr>
          <a:xfrm>
            <a:off x="974630" y="574922"/>
            <a:ext cx="7030477" cy="523220"/>
          </a:xfrm>
          <a:prstGeom prst="rect">
            <a:avLst/>
          </a:prstGeom>
          <a:noFill/>
        </p:spPr>
        <p:txBody>
          <a:bodyPr wrap="square" rtlCol="0">
            <a:spAutoFit/>
          </a:bodyPr>
          <a:lstStyle/>
          <a:p>
            <a:pPr algn="ctr"/>
            <a:r>
              <a:rPr lang="en-US" sz="2800" dirty="0">
                <a:solidFill>
                  <a:srgbClr val="FF0000"/>
                </a:solidFill>
                <a:latin typeface="Times New Roman" panose="02020603050405020304" pitchFamily="18" charset="0"/>
                <a:cs typeface="Times New Roman" panose="02020603050405020304" pitchFamily="18" charset="0"/>
              </a:rPr>
              <a:t>Inferences</a:t>
            </a:r>
          </a:p>
        </p:txBody>
      </p:sp>
      <p:sp>
        <p:nvSpPr>
          <p:cNvPr id="5" name="TextBox 4">
            <a:extLst>
              <a:ext uri="{FF2B5EF4-FFF2-40B4-BE49-F238E27FC236}">
                <a16:creationId xmlns:a16="http://schemas.microsoft.com/office/drawing/2014/main" xmlns="" id="{1D21C47C-A662-993A-73FF-41EA2708791E}"/>
              </a:ext>
            </a:extLst>
          </p:cNvPr>
          <p:cNvSpPr txBox="1"/>
          <p:nvPr/>
        </p:nvSpPr>
        <p:spPr>
          <a:xfrm>
            <a:off x="961708" y="1226499"/>
            <a:ext cx="7167363" cy="2031325"/>
          </a:xfrm>
          <a:prstGeom prst="rect">
            <a:avLst/>
          </a:prstGeom>
          <a:noFill/>
        </p:spPr>
        <p:txBody>
          <a:bodyPr wrap="square" rtlCol="0">
            <a:spAutoFit/>
          </a:bodyPr>
          <a:lstStyle/>
          <a:p>
            <a:pPr algn="just"/>
            <a:r>
              <a:rPr lang="en-US" sz="1800" dirty="0">
                <a:latin typeface="Times New Roman" panose="02020603050405020304" pitchFamily="18" charset="0"/>
                <a:cs typeface="Times New Roman" panose="02020603050405020304" pitchFamily="18" charset="0"/>
              </a:rPr>
              <a:t>In comparing the Silhouette Score for different clustering algorithms. </a:t>
            </a:r>
            <a:r>
              <a:rPr lang="en-US" sz="1800" dirty="0" err="1">
                <a:latin typeface="Times New Roman" panose="02020603050405020304" pitchFamily="18" charset="0"/>
                <a:cs typeface="Times New Roman" panose="02020603050405020304" pitchFamily="18" charset="0"/>
              </a:rPr>
              <a:t>KMeans</a:t>
            </a:r>
            <a:r>
              <a:rPr lang="en-US" sz="1800" dirty="0">
                <a:latin typeface="Times New Roman" panose="02020603050405020304" pitchFamily="18" charset="0"/>
                <a:cs typeface="Times New Roman" panose="02020603050405020304" pitchFamily="18" charset="0"/>
              </a:rPr>
              <a:t> has the highest score (63%), indicating good cluster cohesion and separation. GMM and Hierarchical have lower scores (19% and 14%), suggesting weaker clustering performance. DBSCAN has the lowest score (0%), implying poor clustering quality, possibly due to challenges in identifying meaningful clusters. Overall, </a:t>
            </a:r>
            <a:r>
              <a:rPr lang="en-US" sz="1800" dirty="0" err="1">
                <a:latin typeface="Times New Roman" panose="02020603050405020304" pitchFamily="18" charset="0"/>
                <a:cs typeface="Times New Roman" panose="02020603050405020304" pitchFamily="18" charset="0"/>
              </a:rPr>
              <a:t>KMeans</a:t>
            </a:r>
            <a:r>
              <a:rPr lang="en-US" sz="1800" dirty="0">
                <a:latin typeface="Times New Roman" panose="02020603050405020304" pitchFamily="18" charset="0"/>
                <a:cs typeface="Times New Roman" panose="02020603050405020304" pitchFamily="18" charset="0"/>
              </a:rPr>
              <a:t> performs the best, while DBSCAN performs the worst.</a:t>
            </a:r>
          </a:p>
        </p:txBody>
      </p:sp>
      <p:sp>
        <p:nvSpPr>
          <p:cNvPr id="6" name="TextBox 5">
            <a:extLst>
              <a:ext uri="{FF2B5EF4-FFF2-40B4-BE49-F238E27FC236}">
                <a16:creationId xmlns:a16="http://schemas.microsoft.com/office/drawing/2014/main" xmlns="" id="{4224AF1C-93F8-4571-B73B-7F0B026ECD22}"/>
              </a:ext>
            </a:extLst>
          </p:cNvPr>
          <p:cNvSpPr txBox="1"/>
          <p:nvPr/>
        </p:nvSpPr>
        <p:spPr>
          <a:xfrm>
            <a:off x="1760357" y="3279320"/>
            <a:ext cx="5459022" cy="523220"/>
          </a:xfrm>
          <a:prstGeom prst="rect">
            <a:avLst/>
          </a:prstGeom>
          <a:noFill/>
        </p:spPr>
        <p:txBody>
          <a:bodyPr wrap="square" rtlCol="0">
            <a:spAutoFit/>
          </a:bodyPr>
          <a:lstStyle/>
          <a:p>
            <a:pPr algn="ctr"/>
            <a:r>
              <a:rPr lang="en-US" sz="2800" dirty="0">
                <a:solidFill>
                  <a:srgbClr val="FF0000"/>
                </a:solidFill>
                <a:latin typeface="Times New Roman" panose="02020603050405020304" pitchFamily="18" charset="0"/>
                <a:cs typeface="Times New Roman" panose="02020603050405020304" pitchFamily="18" charset="0"/>
              </a:rPr>
              <a:t>Conclusion</a:t>
            </a:r>
          </a:p>
        </p:txBody>
      </p:sp>
      <p:sp>
        <p:nvSpPr>
          <p:cNvPr id="7" name="TextBox 6">
            <a:extLst>
              <a:ext uri="{FF2B5EF4-FFF2-40B4-BE49-F238E27FC236}">
                <a16:creationId xmlns:a16="http://schemas.microsoft.com/office/drawing/2014/main" xmlns="" id="{B3485F92-5CE1-50D2-3985-20B64237730A}"/>
              </a:ext>
            </a:extLst>
          </p:cNvPr>
          <p:cNvSpPr txBox="1"/>
          <p:nvPr/>
        </p:nvSpPr>
        <p:spPr>
          <a:xfrm>
            <a:off x="974630" y="4057308"/>
            <a:ext cx="7167363" cy="1477328"/>
          </a:xfrm>
          <a:prstGeom prst="rect">
            <a:avLst/>
          </a:prstGeom>
          <a:noFill/>
        </p:spPr>
        <p:txBody>
          <a:bodyPr wrap="square" rtlCol="0">
            <a:spAutoFit/>
          </a:bodyPr>
          <a:lstStyle/>
          <a:p>
            <a:pPr algn="just"/>
            <a:r>
              <a:rPr lang="en-US" sz="1800" dirty="0" err="1">
                <a:latin typeface="Times New Roman" panose="02020603050405020304" pitchFamily="18" charset="0"/>
                <a:cs typeface="Times New Roman" panose="02020603050405020304" pitchFamily="18" charset="0"/>
              </a:rPr>
              <a:t>KMeans</a:t>
            </a:r>
            <a:r>
              <a:rPr lang="en-US" sz="1800" dirty="0">
                <a:latin typeface="Times New Roman" panose="02020603050405020304" pitchFamily="18" charset="0"/>
                <a:cs typeface="Times New Roman" panose="02020603050405020304" pitchFamily="18" charset="0"/>
              </a:rPr>
              <a:t> is preferred because it provides the best balance of cluster quality, efficiency, and interpretability in this case. The other algorithms show weaker results, with DBSCAN performing poorly due to its sensitivity to noise and density, GMM showing overlap in clusters, and Hierarchical clustering not effectively separating the data.</a:t>
            </a:r>
          </a:p>
        </p:txBody>
      </p:sp>
    </p:spTree>
    <p:extLst>
      <p:ext uri="{BB962C8B-B14F-4D97-AF65-F5344CB8AC3E}">
        <p14:creationId xmlns:p14="http://schemas.microsoft.com/office/powerpoint/2010/main" val="16149489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5"/>
          <p:cNvSpPr txBox="1">
            <a:spLocks noGrp="1"/>
          </p:cNvSpPr>
          <p:nvPr>
            <p:ph type="body" idx="1"/>
          </p:nvPr>
        </p:nvSpPr>
        <p:spPr>
          <a:xfrm>
            <a:off x="457200" y="1307690"/>
            <a:ext cx="8229600" cy="4818473"/>
          </a:xfrm>
          <a:prstGeom prst="rect">
            <a:avLst/>
          </a:prstGeom>
          <a:noFill/>
          <a:ln>
            <a:noFill/>
          </a:ln>
        </p:spPr>
        <p:txBody>
          <a:bodyPr spcFirstLastPara="1" wrap="square" lIns="91425" tIns="45700" rIns="91425" bIns="45700" anchor="t" anchorCtr="0">
            <a:normAutofit fontScale="32500" lnSpcReduction="20000"/>
          </a:bodyPr>
          <a:lstStyle/>
          <a:p>
            <a:pPr marL="0" indent="0">
              <a:lnSpc>
                <a:spcPct val="200000"/>
              </a:lnSpc>
              <a:spcBef>
                <a:spcPts val="0"/>
              </a:spcBef>
              <a:buSzPts val="3200"/>
              <a:buNone/>
            </a:pPr>
            <a:r>
              <a:rPr lang="en-US" sz="9800" dirty="0">
                <a:latin typeface="Times New Roman" panose="02020603050405020304" pitchFamily="18" charset="0"/>
                <a:cs typeface="Times New Roman" panose="02020603050405020304" pitchFamily="18" charset="0"/>
              </a:rPr>
              <a:t> Objectives </a:t>
            </a:r>
            <a:endParaRPr lang="en-US" sz="8000" dirty="0">
              <a:latin typeface="Times New Roman" panose="02020603050405020304" pitchFamily="18" charset="0"/>
              <a:cs typeface="Times New Roman" panose="02020603050405020304" pitchFamily="18" charset="0"/>
            </a:endParaRPr>
          </a:p>
          <a:p>
            <a:pPr marL="0" lvl="0" indent="0" eaLnBrk="0" fontAlgn="base" hangingPunct="0">
              <a:spcBef>
                <a:spcPct val="0"/>
              </a:spcBef>
              <a:spcAft>
                <a:spcPct val="0"/>
              </a:spcAft>
              <a:buClrTx/>
              <a:buSzTx/>
              <a:buFontTx/>
              <a:buChar char="•"/>
            </a:pPr>
            <a:endParaRPr lang="en-US" altLang="en-US" sz="52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endParaRPr>
          </a:p>
          <a:p>
            <a:pPr marL="0" lvl="0" indent="0" algn="just" eaLnBrk="0" fontAlgn="base" hangingPunct="0">
              <a:spcBef>
                <a:spcPct val="0"/>
              </a:spcBef>
              <a:spcAft>
                <a:spcPct val="0"/>
              </a:spcAft>
              <a:buClrTx/>
              <a:buSzTx/>
              <a:buFontTx/>
              <a:buChar char="•"/>
            </a:pPr>
            <a:r>
              <a:rPr lang="en-US" altLang="en-US" sz="5200" b="1"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Automate Customer Segmentation: </a:t>
            </a:r>
            <a:r>
              <a:rPr lang="en-US" altLang="en-US" sz="52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Develop a machine learning system to automatically analyze and segment customers based on behavioral, demographic, and transactional data, reducing manual effort in identifying key segments.</a:t>
            </a:r>
          </a:p>
          <a:p>
            <a:pPr marL="0" lvl="0" indent="0" algn="just" eaLnBrk="0" fontAlgn="base" hangingPunct="0">
              <a:spcBef>
                <a:spcPct val="0"/>
              </a:spcBef>
              <a:spcAft>
                <a:spcPct val="0"/>
              </a:spcAft>
              <a:buClrTx/>
              <a:buSzTx/>
              <a:buFontTx/>
              <a:buChar char="•"/>
            </a:pPr>
            <a:endParaRPr lang="en-US" altLang="en-US" sz="5200" b="1" dirty="0">
              <a:solidFill>
                <a:schemeClr val="tx1"/>
              </a:solidFill>
              <a:latin typeface="Times New Roman" panose="02020603050405020304" pitchFamily="18" charset="0"/>
              <a:ea typeface="Calibri" panose="020F0502020204030204" pitchFamily="34" charset="0"/>
              <a:cs typeface="Times New Roman" panose="02020603050405020304" pitchFamily="18" charset="0"/>
            </a:endParaRPr>
          </a:p>
          <a:p>
            <a:pPr marL="0" lvl="0" indent="0" algn="just" eaLnBrk="0" fontAlgn="base" hangingPunct="0">
              <a:spcBef>
                <a:spcPct val="0"/>
              </a:spcBef>
              <a:spcAft>
                <a:spcPct val="0"/>
              </a:spcAft>
              <a:buClrTx/>
              <a:buSzTx/>
              <a:buFontTx/>
              <a:buChar char="•"/>
            </a:pPr>
            <a:r>
              <a:rPr lang="en-US" altLang="en-US" sz="5200" b="1"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Enhance Personalization: </a:t>
            </a:r>
            <a:r>
              <a:rPr lang="en-US" altLang="en-US" sz="52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Improve the precision of marketing strategies by identifying distinct customer groups, enabling the delivery of personalized offers, products, and communications that resonate with each segment.</a:t>
            </a:r>
          </a:p>
          <a:p>
            <a:pPr marL="0" lvl="0" indent="0" algn="just" eaLnBrk="0" fontAlgn="base" hangingPunct="0">
              <a:spcBef>
                <a:spcPct val="0"/>
              </a:spcBef>
              <a:spcAft>
                <a:spcPct val="0"/>
              </a:spcAft>
              <a:buClrTx/>
              <a:buSzTx/>
              <a:buNone/>
            </a:pPr>
            <a:endParaRPr lang="en-US" altLang="en-US" sz="52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endParaRPr>
          </a:p>
          <a:p>
            <a:pPr marL="0" lvl="0" indent="0" algn="just" eaLnBrk="0" fontAlgn="base" hangingPunct="0">
              <a:spcBef>
                <a:spcPct val="0"/>
              </a:spcBef>
              <a:spcAft>
                <a:spcPct val="0"/>
              </a:spcAft>
              <a:buClrTx/>
              <a:buSzTx/>
              <a:buFontTx/>
              <a:buChar char="•"/>
            </a:pPr>
            <a:r>
              <a:rPr lang="en-US" altLang="en-US" sz="5200" b="1"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Optimize Resource Allocation: </a:t>
            </a:r>
            <a:r>
              <a:rPr lang="en-US" altLang="en-US" sz="52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Help businesses allocate marketing and sales resources more efficiently by focusing efforts on the most valuable customer segments, maximizing ROI.</a:t>
            </a:r>
          </a:p>
          <a:p>
            <a:pPr marL="0" lvl="0" indent="0" algn="just" eaLnBrk="0" fontAlgn="base" hangingPunct="0">
              <a:spcBef>
                <a:spcPct val="0"/>
              </a:spcBef>
              <a:spcAft>
                <a:spcPct val="0"/>
              </a:spcAft>
              <a:buClrTx/>
              <a:buSzTx/>
              <a:buFontTx/>
              <a:buChar char="•"/>
            </a:pPr>
            <a:endParaRPr lang="en-US" altLang="en-US" sz="52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endParaRPr>
          </a:p>
          <a:p>
            <a:pPr marL="0" lvl="0" indent="0" algn="just" eaLnBrk="0" fontAlgn="base" hangingPunct="0">
              <a:spcBef>
                <a:spcPct val="0"/>
              </a:spcBef>
              <a:spcAft>
                <a:spcPct val="0"/>
              </a:spcAft>
              <a:buClrTx/>
              <a:buSzTx/>
              <a:buFontTx/>
              <a:buChar char="•"/>
            </a:pPr>
            <a:r>
              <a:rPr lang="en-US" altLang="en-US" sz="5200" b="1"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Scalability: </a:t>
            </a:r>
            <a:r>
              <a:rPr lang="en-US" altLang="en-US" sz="52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Ensure the system can process and analyze large volumes of customer data, making it adaptable to businesses of varying sizes and industries. </a:t>
            </a:r>
          </a:p>
          <a:p>
            <a:pPr marL="0" lvl="0" indent="0" algn="just" eaLnBrk="0" fontAlgn="base" hangingPunct="0">
              <a:spcBef>
                <a:spcPct val="0"/>
              </a:spcBef>
              <a:spcAft>
                <a:spcPct val="0"/>
              </a:spcAft>
              <a:buClrTx/>
              <a:buSzTx/>
              <a:buFontTx/>
              <a:buChar char="•"/>
            </a:pPr>
            <a:endParaRPr lang="en-US" altLang="en-US" sz="52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endParaRPr>
          </a:p>
          <a:p>
            <a:pPr marL="0" lvl="0" indent="0" algn="just" eaLnBrk="0" fontAlgn="base" hangingPunct="0">
              <a:spcBef>
                <a:spcPct val="0"/>
              </a:spcBef>
              <a:spcAft>
                <a:spcPct val="0"/>
              </a:spcAft>
              <a:buClrTx/>
              <a:buSzTx/>
              <a:buFontTx/>
              <a:buChar char="•"/>
            </a:pPr>
            <a:r>
              <a:rPr lang="en-US" altLang="en-US" sz="5200" b="1"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Real-time Insights: </a:t>
            </a:r>
            <a:r>
              <a:rPr lang="en-US" altLang="en-US" sz="52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Provide real-time or near-real-time customer segmentation, allowing businesses to quickly adapt to changing customer behaviors and market trends.</a:t>
            </a:r>
            <a:endParaRPr lang="en-US" altLang="en-US" dirty="0">
              <a:solidFill>
                <a:schemeClr val="tx1"/>
              </a:solidFill>
              <a:latin typeface="Calibri" panose="020F0502020204030204" pitchFamily="34" charset="0"/>
              <a:ea typeface="Calibri" panose="020F0502020204030204" pitchFamily="34" charset="0"/>
              <a:cs typeface="Calibri" panose="020F0502020204030204" pitchFamily="34" charset="0"/>
            </a:endParaRPr>
          </a:p>
          <a:p>
            <a:pPr marL="0" indent="0">
              <a:lnSpc>
                <a:spcPct val="200000"/>
              </a:lnSpc>
              <a:spcBef>
                <a:spcPts val="0"/>
              </a:spcBef>
              <a:buSzPts val="3200"/>
              <a:buNone/>
            </a:pPr>
            <a:endParaRPr dirty="0">
              <a:latin typeface="Times New Roman" panose="02020603050405020304" pitchFamily="18" charset="0"/>
              <a:cs typeface="Times New Roman" panose="02020603050405020304" pitchFamily="18" charset="0"/>
            </a:endParaRPr>
          </a:p>
        </p:txBody>
      </p:sp>
      <p:pic>
        <p:nvPicPr>
          <p:cNvPr id="107" name="Google Shape;107;p5"/>
          <p:cNvPicPr preferRelativeResize="0"/>
          <p:nvPr/>
        </p:nvPicPr>
        <p:blipFill rotWithShape="1">
          <a:blip r:embed="rId3">
            <a:alphaModFix/>
          </a:blip>
          <a:srcRect/>
          <a:stretch/>
        </p:blipFill>
        <p:spPr>
          <a:xfrm>
            <a:off x="381000" y="457200"/>
            <a:ext cx="2237740" cy="755015"/>
          </a:xfrm>
          <a:prstGeom prst="rect">
            <a:avLst/>
          </a:prstGeom>
          <a:noFill/>
          <a:ln>
            <a:noFill/>
          </a:ln>
        </p:spPr>
      </p:pic>
      <p:sp>
        <p:nvSpPr>
          <p:cNvPr id="3" name="Date Placeholder 2">
            <a:extLst>
              <a:ext uri="{FF2B5EF4-FFF2-40B4-BE49-F238E27FC236}">
                <a16:creationId xmlns="" xmlns:a16="http://schemas.microsoft.com/office/drawing/2014/main" id="{69BBFD56-B756-4DA0-79DA-0A5C17F0ED8D}"/>
              </a:ext>
            </a:extLst>
          </p:cNvPr>
          <p:cNvSpPr>
            <a:spLocks noGrp="1"/>
          </p:cNvSpPr>
          <p:nvPr>
            <p:ph type="dt" idx="10"/>
          </p:nvPr>
        </p:nvSpPr>
        <p:spPr/>
        <p:txBody>
          <a:bodyPr/>
          <a:lstStyle/>
          <a:p>
            <a:r>
              <a:rPr lang="en-US"/>
              <a:t>31/08/2024</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2"/>
          <p:cNvSpPr txBox="1">
            <a:spLocks noGrp="1"/>
          </p:cNvSpPr>
          <p:nvPr>
            <p:ph type="title"/>
          </p:nvPr>
        </p:nvSpPr>
        <p:spPr>
          <a:xfrm>
            <a:off x="457199" y="169294"/>
            <a:ext cx="8229600" cy="1143000"/>
          </a:xfrm>
          <a:prstGeom prst="rect">
            <a:avLst/>
          </a:prstGeom>
          <a:noFill/>
          <a:ln>
            <a:noFill/>
          </a:ln>
        </p:spPr>
        <p:txBody>
          <a:bodyPr spcFirstLastPara="1" wrap="square" lIns="91425" tIns="45700" rIns="91425" bIns="45700" anchor="ctr" anchorCtr="0">
            <a:normAutofit/>
          </a:bodyPr>
          <a:lstStyle/>
          <a:p>
            <a:pPr>
              <a:buSzPts val="4400"/>
            </a:pPr>
            <a:r>
              <a:rPr lang="en-US" dirty="0"/>
              <a:t>      </a:t>
            </a:r>
            <a:r>
              <a:rPr lang="en-US" sz="3600" dirty="0">
                <a:latin typeface="Times New Roman" panose="02020603050405020304" pitchFamily="18" charset="0"/>
                <a:cs typeface="Times New Roman" panose="02020603050405020304" pitchFamily="18" charset="0"/>
              </a:rPr>
              <a:t>Customer Segmentation</a:t>
            </a:r>
            <a:endParaRPr dirty="0"/>
          </a:p>
        </p:txBody>
      </p:sp>
      <p:sp>
        <p:nvSpPr>
          <p:cNvPr id="97" name="Google Shape;97;p2"/>
          <p:cNvSpPr txBox="1">
            <a:spLocks noGrp="1"/>
          </p:cNvSpPr>
          <p:nvPr>
            <p:ph type="body" idx="1"/>
          </p:nvPr>
        </p:nvSpPr>
        <p:spPr>
          <a:xfrm>
            <a:off x="0" y="969829"/>
            <a:ext cx="8229600" cy="4525963"/>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dk1"/>
              </a:buClr>
              <a:buSzPts val="3200"/>
              <a:buNone/>
            </a:pPr>
            <a:r>
              <a:rPr lang="en-US">
                <a:latin typeface="Times New Roman" panose="02020603050405020304" pitchFamily="18" charset="0"/>
                <a:cs typeface="Times New Roman" panose="02020603050405020304" pitchFamily="18" charset="0"/>
              </a:rPr>
              <a:t>  </a:t>
            </a:r>
            <a:r>
              <a:rPr lang="en-IN" sz="2800">
                <a:latin typeface="Times New Roman" panose="02020603050405020304" pitchFamily="18" charset="0"/>
                <a:cs typeface="Times New Roman" panose="02020603050405020304" pitchFamily="18" charset="0"/>
              </a:rPr>
              <a:t>Literature review</a:t>
            </a:r>
            <a:endParaRPr kumimoji="0" lang="en-US" altLang="en-US" sz="2000" b="0" i="0" u="none" strike="noStrike" cap="none" normalizeH="0" baseline="0">
              <a:ln>
                <a:noFill/>
              </a:ln>
              <a:solidFill>
                <a:schemeClr val="tx1"/>
              </a:solidFill>
              <a:effectLst/>
              <a:latin typeface="Arial" panose="020B0604020202020204" pitchFamily="34" charset="0"/>
            </a:endParaRPr>
          </a:p>
          <a:p>
            <a:pPr marL="0" lvl="0" indent="0" algn="l" rtl="0">
              <a:spcBef>
                <a:spcPts val="0"/>
              </a:spcBef>
              <a:spcAft>
                <a:spcPts val="0"/>
              </a:spcAft>
              <a:buClr>
                <a:schemeClr val="dk1"/>
              </a:buClr>
              <a:buSzPts val="3200"/>
              <a:buNone/>
            </a:pPr>
            <a:endParaRPr>
              <a:latin typeface="Times New Roman" panose="02020603050405020304" pitchFamily="18" charset="0"/>
              <a:cs typeface="Times New Roman" panose="02020603050405020304" pitchFamily="18" charset="0"/>
            </a:endParaRPr>
          </a:p>
        </p:txBody>
      </p:sp>
      <p:pic>
        <p:nvPicPr>
          <p:cNvPr id="98" name="Google Shape;98;p2"/>
          <p:cNvPicPr preferRelativeResize="0"/>
          <p:nvPr/>
        </p:nvPicPr>
        <p:blipFill rotWithShape="1">
          <a:blip r:embed="rId3">
            <a:alphaModFix/>
          </a:blip>
          <a:srcRect/>
          <a:stretch/>
        </p:blipFill>
        <p:spPr>
          <a:xfrm>
            <a:off x="228600" y="369957"/>
            <a:ext cx="1961941" cy="642401"/>
          </a:xfrm>
          <a:prstGeom prst="rect">
            <a:avLst/>
          </a:prstGeom>
          <a:noFill/>
          <a:ln>
            <a:noFill/>
          </a:ln>
        </p:spPr>
      </p:pic>
      <p:sp>
        <p:nvSpPr>
          <p:cNvPr id="5" name="Date Placeholder 4">
            <a:extLst>
              <a:ext uri="{FF2B5EF4-FFF2-40B4-BE49-F238E27FC236}">
                <a16:creationId xmlns="" xmlns:a16="http://schemas.microsoft.com/office/drawing/2014/main" id="{691C0510-7866-E69D-6C0B-EDD7FC261E64}"/>
              </a:ext>
            </a:extLst>
          </p:cNvPr>
          <p:cNvSpPr>
            <a:spLocks noGrp="1"/>
          </p:cNvSpPr>
          <p:nvPr>
            <p:ph type="dt" idx="10"/>
          </p:nvPr>
        </p:nvSpPr>
        <p:spPr/>
        <p:txBody>
          <a:bodyPr/>
          <a:lstStyle/>
          <a:p>
            <a:r>
              <a:rPr lang="en-US"/>
              <a:t>31/08/2024</a:t>
            </a:r>
          </a:p>
        </p:txBody>
      </p:sp>
      <p:graphicFrame>
        <p:nvGraphicFramePr>
          <p:cNvPr id="2" name="Table 1">
            <a:extLst>
              <a:ext uri="{FF2B5EF4-FFF2-40B4-BE49-F238E27FC236}">
                <a16:creationId xmlns="" xmlns:a16="http://schemas.microsoft.com/office/drawing/2014/main" id="{DF6AE788-7F21-68FB-6A9C-6677A381F542}"/>
              </a:ext>
            </a:extLst>
          </p:cNvPr>
          <p:cNvGraphicFramePr>
            <a:graphicFrameLocks noGrp="1"/>
          </p:cNvGraphicFramePr>
          <p:nvPr>
            <p:extLst>
              <p:ext uri="{D42A27DB-BD31-4B8C-83A1-F6EECF244321}">
                <p14:modId xmlns:p14="http://schemas.microsoft.com/office/powerpoint/2010/main" val="1586595019"/>
              </p:ext>
            </p:extLst>
          </p:nvPr>
        </p:nvGraphicFramePr>
        <p:xfrm>
          <a:off x="106774" y="1175570"/>
          <a:ext cx="9037225" cy="5671861"/>
        </p:xfrm>
        <a:graphic>
          <a:graphicData uri="http://schemas.openxmlformats.org/drawingml/2006/table">
            <a:tbl>
              <a:tblPr firstRow="1" firstCol="1" bandRow="1">
                <a:tableStyleId>{5C22544A-7EE6-4342-B048-85BDC9FD1C3A}</a:tableStyleId>
              </a:tblPr>
              <a:tblGrid>
                <a:gridCol w="453294">
                  <a:extLst>
                    <a:ext uri="{9D8B030D-6E8A-4147-A177-3AD203B41FA5}">
                      <a16:colId xmlns="" xmlns:a16="http://schemas.microsoft.com/office/drawing/2014/main" val="1277612568"/>
                    </a:ext>
                  </a:extLst>
                </a:gridCol>
                <a:gridCol w="1473208">
                  <a:extLst>
                    <a:ext uri="{9D8B030D-6E8A-4147-A177-3AD203B41FA5}">
                      <a16:colId xmlns="" xmlns:a16="http://schemas.microsoft.com/office/drawing/2014/main" val="1735591700"/>
                    </a:ext>
                  </a:extLst>
                </a:gridCol>
                <a:gridCol w="1800309">
                  <a:extLst>
                    <a:ext uri="{9D8B030D-6E8A-4147-A177-3AD203B41FA5}">
                      <a16:colId xmlns="" xmlns:a16="http://schemas.microsoft.com/office/drawing/2014/main" val="77653389"/>
                    </a:ext>
                  </a:extLst>
                </a:gridCol>
                <a:gridCol w="3872288">
                  <a:extLst>
                    <a:ext uri="{9D8B030D-6E8A-4147-A177-3AD203B41FA5}">
                      <a16:colId xmlns="" xmlns:a16="http://schemas.microsoft.com/office/drawing/2014/main" val="487046702"/>
                    </a:ext>
                  </a:extLst>
                </a:gridCol>
                <a:gridCol w="1438126">
                  <a:extLst>
                    <a:ext uri="{9D8B030D-6E8A-4147-A177-3AD203B41FA5}">
                      <a16:colId xmlns="" xmlns:a16="http://schemas.microsoft.com/office/drawing/2014/main" val="1538684670"/>
                    </a:ext>
                  </a:extLst>
                </a:gridCol>
              </a:tblGrid>
              <a:tr h="551728">
                <a:tc>
                  <a:txBody>
                    <a:bodyPr/>
                    <a:lstStyle/>
                    <a:p>
                      <a:pPr algn="ctr">
                        <a:lnSpc>
                          <a:spcPct val="107000"/>
                        </a:lnSpc>
                        <a:spcAft>
                          <a:spcPts val="800"/>
                        </a:spcAft>
                      </a:pPr>
                      <a:r>
                        <a:rPr lang="en-IN" sz="1400" kern="100" dirty="0" err="1">
                          <a:effectLst/>
                          <a:latin typeface="Times New Roman" panose="02020603050405020304" pitchFamily="18" charset="0"/>
                          <a:cs typeface="Times New Roman" panose="02020603050405020304" pitchFamily="18" charset="0"/>
                        </a:rPr>
                        <a:t>S.No</a:t>
                      </a:r>
                      <a:endParaRPr lang="en-IN" sz="14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6209" marR="26209" marT="0" marB="0"/>
                </a:tc>
                <a:tc>
                  <a:txBody>
                    <a:bodyPr/>
                    <a:lstStyle/>
                    <a:p>
                      <a:pPr algn="ctr">
                        <a:lnSpc>
                          <a:spcPct val="107000"/>
                        </a:lnSpc>
                        <a:spcAft>
                          <a:spcPts val="800"/>
                        </a:spcAft>
                      </a:pPr>
                      <a:r>
                        <a:rPr lang="en-IN" sz="1400" kern="100">
                          <a:effectLst/>
                          <a:latin typeface="Times New Roman"/>
                          <a:cs typeface="Times New Roman"/>
                        </a:rPr>
                        <a:t>Title</a:t>
                      </a:r>
                      <a:endParaRPr lang="en-IN" sz="1400" kern="100">
                        <a:effectLst/>
                        <a:latin typeface="Times New Roman"/>
                        <a:ea typeface="Calibri" panose="020F0502020204030204" pitchFamily="34" charset="0"/>
                        <a:cs typeface="Times New Roman"/>
                      </a:endParaRPr>
                    </a:p>
                  </a:txBody>
                  <a:tcPr marL="26209" marR="26209" marT="0" marB="0"/>
                </a:tc>
                <a:tc>
                  <a:txBody>
                    <a:bodyPr/>
                    <a:lstStyle/>
                    <a:p>
                      <a:pPr algn="ctr">
                        <a:lnSpc>
                          <a:spcPct val="107000"/>
                        </a:lnSpc>
                        <a:spcAft>
                          <a:spcPts val="800"/>
                        </a:spcAft>
                      </a:pPr>
                      <a:r>
                        <a:rPr lang="en-IN" sz="1400" kern="100">
                          <a:effectLst/>
                          <a:latin typeface="Times New Roman"/>
                          <a:cs typeface="Times New Roman"/>
                        </a:rPr>
                        <a:t>Author</a:t>
                      </a:r>
                      <a:endParaRPr lang="en-IN" sz="1400" kern="100">
                        <a:effectLst/>
                        <a:latin typeface="Times New Roman"/>
                        <a:ea typeface="Calibri" panose="020F0502020204030204" pitchFamily="34" charset="0"/>
                        <a:cs typeface="Times New Roman"/>
                      </a:endParaRPr>
                    </a:p>
                  </a:txBody>
                  <a:tcPr marL="26209" marR="26209" marT="0" marB="0"/>
                </a:tc>
                <a:tc>
                  <a:txBody>
                    <a:bodyPr/>
                    <a:lstStyle/>
                    <a:p>
                      <a:pPr algn="ctr">
                        <a:lnSpc>
                          <a:spcPct val="107000"/>
                        </a:lnSpc>
                        <a:spcAft>
                          <a:spcPts val="800"/>
                        </a:spcAft>
                      </a:pPr>
                      <a:r>
                        <a:rPr lang="en-IN" sz="1400" kern="100">
                          <a:effectLst/>
                          <a:latin typeface="Times New Roman"/>
                          <a:cs typeface="Times New Roman"/>
                        </a:rPr>
                        <a:t>Inference</a:t>
                      </a:r>
                      <a:endParaRPr lang="en-IN" sz="1400" kern="100">
                        <a:effectLst/>
                        <a:latin typeface="Times New Roman"/>
                        <a:ea typeface="Calibri" panose="020F0502020204030204" pitchFamily="34" charset="0"/>
                        <a:cs typeface="Times New Roman"/>
                      </a:endParaRPr>
                    </a:p>
                  </a:txBody>
                  <a:tcPr marL="26209" marR="26209" marT="0" marB="0"/>
                </a:tc>
                <a:tc>
                  <a:txBody>
                    <a:bodyPr/>
                    <a:lstStyle/>
                    <a:p>
                      <a:pPr algn="ctr">
                        <a:lnSpc>
                          <a:spcPct val="107000"/>
                        </a:lnSpc>
                        <a:spcAft>
                          <a:spcPts val="800"/>
                        </a:spcAft>
                      </a:pPr>
                      <a:r>
                        <a:rPr lang="en-IN" sz="1400" kern="100">
                          <a:effectLst/>
                          <a:latin typeface="Times New Roman"/>
                          <a:cs typeface="Times New Roman"/>
                        </a:rPr>
                        <a:t>Link</a:t>
                      </a:r>
                    </a:p>
                    <a:p>
                      <a:pPr algn="ctr">
                        <a:lnSpc>
                          <a:spcPct val="107000"/>
                        </a:lnSpc>
                        <a:spcAft>
                          <a:spcPts val="800"/>
                        </a:spcAft>
                      </a:pPr>
                      <a:endParaRPr lang="en-IN" sz="1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6209" marR="26209" marT="0" marB="0"/>
                </a:tc>
                <a:extLst>
                  <a:ext uri="{0D108BD9-81ED-4DB2-BD59-A6C34878D82A}">
                    <a16:rowId xmlns="" xmlns:a16="http://schemas.microsoft.com/office/drawing/2014/main" val="3026986657"/>
                  </a:ext>
                </a:extLst>
              </a:tr>
              <a:tr h="1416980">
                <a:tc>
                  <a:txBody>
                    <a:bodyPr/>
                    <a:lstStyle/>
                    <a:p>
                      <a:pPr>
                        <a:lnSpc>
                          <a:spcPct val="107000"/>
                        </a:lnSpc>
                        <a:spcAft>
                          <a:spcPts val="800"/>
                        </a:spcAft>
                      </a:pPr>
                      <a:r>
                        <a:rPr lang="en-IN" sz="1600" kern="100" dirty="0">
                          <a:effectLst/>
                          <a:latin typeface="Times New Roman"/>
                          <a:cs typeface="Times New Roman"/>
                        </a:rPr>
                        <a:t>1.</a:t>
                      </a:r>
                      <a:endParaRPr lang="en-IN" sz="1600" kern="100" dirty="0">
                        <a:effectLst/>
                        <a:latin typeface="Times New Roman"/>
                        <a:ea typeface="Calibri" panose="020F0502020204030204" pitchFamily="34" charset="0"/>
                        <a:cs typeface="Times New Roman"/>
                      </a:endParaRPr>
                    </a:p>
                  </a:txBody>
                  <a:tcPr marL="26209" marR="26209" marT="0" marB="0"/>
                </a:tc>
                <a:tc>
                  <a:txBody>
                    <a:bodyPr/>
                    <a:lstStyle/>
                    <a:p>
                      <a:pPr>
                        <a:lnSpc>
                          <a:spcPct val="107000"/>
                        </a:lnSpc>
                        <a:spcAft>
                          <a:spcPts val="800"/>
                        </a:spcAft>
                      </a:pPr>
                      <a:r>
                        <a:rPr lang="en-IN" sz="1050" kern="100" dirty="0">
                          <a:effectLst/>
                          <a:latin typeface="Times New Roman"/>
                          <a:cs typeface="Times New Roman"/>
                        </a:rPr>
                        <a:t>“</a:t>
                      </a:r>
                      <a:r>
                        <a:rPr lang="en-US" sz="1050" kern="100" dirty="0">
                          <a:effectLst/>
                          <a:latin typeface="Times New Roman"/>
                          <a:cs typeface="Times New Roman"/>
                        </a:rPr>
                        <a:t>Customer Segmentation Using Hierarchical Clustering “</a:t>
                      </a:r>
                      <a:endParaRPr lang="en-IN" sz="1050" kern="100" dirty="0">
                        <a:effectLst/>
                        <a:latin typeface="Times New Roman"/>
                        <a:cs typeface="Times New Roman"/>
                      </a:endParaRPr>
                    </a:p>
                    <a:p>
                      <a:pPr>
                        <a:lnSpc>
                          <a:spcPct val="107000"/>
                        </a:lnSpc>
                        <a:spcAft>
                          <a:spcPts val="800"/>
                        </a:spcAft>
                      </a:pPr>
                      <a:r>
                        <a:rPr lang="en-IN" sz="1050" kern="100" dirty="0">
                          <a:effectLst/>
                          <a:latin typeface="Times New Roman"/>
                          <a:cs typeface="Times New Roman"/>
                        </a:rPr>
                        <a:t>(2024)</a:t>
                      </a:r>
                      <a:endParaRPr lang="en-IN" sz="1050" kern="100" dirty="0">
                        <a:effectLst/>
                        <a:latin typeface="Times New Roman"/>
                        <a:ea typeface="Calibri" panose="020F0502020204030204" pitchFamily="34" charset="0"/>
                        <a:cs typeface="Times New Roman"/>
                      </a:endParaRPr>
                    </a:p>
                  </a:txBody>
                  <a:tcPr marL="26209" marR="26209" marT="0" marB="0"/>
                </a:tc>
                <a:tc>
                  <a:txBody>
                    <a:bodyPr/>
                    <a:lstStyle/>
                    <a:p>
                      <a:pPr>
                        <a:lnSpc>
                          <a:spcPct val="107000"/>
                        </a:lnSpc>
                        <a:spcAft>
                          <a:spcPts val="800"/>
                        </a:spcAft>
                      </a:pPr>
                      <a:r>
                        <a:rPr lang="en-IN" sz="1050" kern="100" dirty="0" err="1">
                          <a:effectLst/>
                          <a:latin typeface="Times New Roman"/>
                          <a:cs typeface="Times New Roman"/>
                        </a:rPr>
                        <a:t>Areeba</a:t>
                      </a:r>
                      <a:r>
                        <a:rPr lang="en-IN" sz="1050" kern="100" dirty="0">
                          <a:effectLst/>
                          <a:latin typeface="Times New Roman"/>
                          <a:cs typeface="Times New Roman"/>
                        </a:rPr>
                        <a:t> </a:t>
                      </a:r>
                      <a:r>
                        <a:rPr lang="en-IN" sz="1050" kern="100" dirty="0" err="1">
                          <a:effectLst/>
                          <a:latin typeface="Times New Roman"/>
                          <a:cs typeface="Times New Roman"/>
                        </a:rPr>
                        <a:t>Afzal</a:t>
                      </a:r>
                      <a:r>
                        <a:rPr lang="en-IN" sz="1050" kern="100" dirty="0">
                          <a:effectLst/>
                          <a:latin typeface="Times New Roman"/>
                          <a:cs typeface="Times New Roman"/>
                        </a:rPr>
                        <a:t>, </a:t>
                      </a:r>
                      <a:r>
                        <a:rPr lang="en-IN" sz="1050" kern="100" dirty="0" err="1">
                          <a:effectLst/>
                          <a:latin typeface="Times New Roman"/>
                          <a:cs typeface="Times New Roman"/>
                        </a:rPr>
                        <a:t>Laiba</a:t>
                      </a:r>
                      <a:r>
                        <a:rPr lang="en-IN" sz="1050" kern="100" dirty="0">
                          <a:effectLst/>
                          <a:latin typeface="Times New Roman"/>
                          <a:cs typeface="Times New Roman"/>
                        </a:rPr>
                        <a:t> Khan, Muhammad </a:t>
                      </a:r>
                      <a:r>
                        <a:rPr lang="en-IN" sz="1050" kern="100" dirty="0" err="1">
                          <a:effectLst/>
                          <a:latin typeface="Times New Roman"/>
                          <a:cs typeface="Times New Roman"/>
                        </a:rPr>
                        <a:t>Zunnurain</a:t>
                      </a:r>
                      <a:r>
                        <a:rPr lang="en-IN" sz="1050" kern="100" dirty="0">
                          <a:effectLst/>
                          <a:latin typeface="Times New Roman"/>
                          <a:cs typeface="Times New Roman"/>
                        </a:rPr>
                        <a:t> </a:t>
                      </a:r>
                      <a:r>
                        <a:rPr lang="en-IN" sz="1050" kern="100" dirty="0" err="1">
                          <a:effectLst/>
                          <a:latin typeface="Times New Roman"/>
                          <a:cs typeface="Times New Roman"/>
                        </a:rPr>
                        <a:t>Hussain</a:t>
                      </a:r>
                      <a:r>
                        <a:rPr lang="en-IN" sz="1050" kern="100" dirty="0">
                          <a:effectLst/>
                          <a:latin typeface="Times New Roman"/>
                          <a:cs typeface="Times New Roman"/>
                        </a:rPr>
                        <a:t>, </a:t>
                      </a:r>
                      <a:r>
                        <a:rPr lang="en-IN" sz="1050" kern="100" dirty="0" err="1">
                          <a:effectLst/>
                          <a:latin typeface="Times New Roman"/>
                          <a:cs typeface="Times New Roman"/>
                        </a:rPr>
                        <a:t>Muzzamil</a:t>
                      </a:r>
                      <a:r>
                        <a:rPr lang="en-IN" sz="1050" kern="100" dirty="0">
                          <a:effectLst/>
                          <a:latin typeface="Times New Roman"/>
                          <a:cs typeface="Times New Roman"/>
                        </a:rPr>
                        <a:t> Mustafa, Aqsa Khalid, Nawaz</a:t>
                      </a:r>
                      <a:r>
                        <a:rPr lang="en-IN" sz="1050" kern="100" baseline="0" dirty="0">
                          <a:effectLst/>
                          <a:latin typeface="Times New Roman"/>
                          <a:cs typeface="Times New Roman"/>
                        </a:rPr>
                        <a:t> khan</a:t>
                      </a:r>
                      <a:endParaRPr lang="en-IN" sz="1050" kern="100" dirty="0">
                        <a:effectLst/>
                        <a:latin typeface="Times New Roman"/>
                        <a:ea typeface="Calibri" panose="020F0502020204030204" pitchFamily="34" charset="0"/>
                        <a:cs typeface="Times New Roman"/>
                      </a:endParaRPr>
                    </a:p>
                  </a:txBody>
                  <a:tcPr marL="26209" marR="26209" marT="0" marB="0"/>
                </a:tc>
                <a:tc>
                  <a:txBody>
                    <a:bodyPr/>
                    <a:lstStyle/>
                    <a:p>
                      <a:pPr>
                        <a:lnSpc>
                          <a:spcPct val="107000"/>
                        </a:lnSpc>
                        <a:spcAft>
                          <a:spcPts val="800"/>
                        </a:spcAft>
                      </a:pPr>
                      <a:r>
                        <a:rPr lang="en-US" sz="1050" kern="100" dirty="0">
                          <a:effectLst/>
                          <a:latin typeface="Times New Roman"/>
                          <a:cs typeface="Times New Roman"/>
                        </a:rPr>
                        <a:t>Our dataset encompasses a diverse range of mall customers, spanning demographics and behavioral attributes. Hierarchical clustering systematically groups customers into clusters, revealing distinct segments within the mall’s customer base. A comprehensive analysis of these clusters unveils profound insights into customer tendencies, preferences, and purchasing </a:t>
                      </a:r>
                      <a:r>
                        <a:rPr lang="en-US" sz="1050" kern="100" dirty="0" err="1">
                          <a:effectLst/>
                          <a:latin typeface="Times New Roman"/>
                          <a:cs typeface="Times New Roman"/>
                        </a:rPr>
                        <a:t>habitsBy</a:t>
                      </a:r>
                      <a:r>
                        <a:rPr lang="en-US" sz="1050" kern="100" dirty="0">
                          <a:effectLst/>
                          <a:latin typeface="Times New Roman"/>
                          <a:cs typeface="Times New Roman"/>
                        </a:rPr>
                        <a:t> leveraging hierarchical clustering for mall customer segmentation, businesses can enhance customer satisfaction, drive sales, and foster lasting customer relationships.</a:t>
                      </a:r>
                      <a:endParaRPr lang="en-IN" sz="1050" kern="100" dirty="0">
                        <a:effectLst/>
                        <a:latin typeface="Times New Roman"/>
                        <a:ea typeface="Calibri" panose="020F0502020204030204" pitchFamily="34" charset="0"/>
                        <a:cs typeface="Times New Roman"/>
                      </a:endParaRPr>
                    </a:p>
                  </a:txBody>
                  <a:tcPr marL="26209" marR="26209" marT="0" marB="0"/>
                </a:tc>
                <a:tc>
                  <a:txBody>
                    <a:bodyPr/>
                    <a:lstStyle/>
                    <a:p>
                      <a:pPr>
                        <a:lnSpc>
                          <a:spcPct val="107000"/>
                        </a:lnSpc>
                        <a:spcAft>
                          <a:spcPts val="800"/>
                        </a:spcAft>
                      </a:pPr>
                      <a:r>
                        <a:rPr lang="en-US" sz="1050" kern="100" baseline="0" dirty="0">
                          <a:effectLst/>
                          <a:latin typeface="Times New Roman"/>
                          <a:ea typeface="Calibri" panose="020F0502020204030204" pitchFamily="34" charset="0"/>
                          <a:cs typeface="Times New Roman"/>
                        </a:rPr>
                        <a:t> </a:t>
                      </a:r>
                      <a:r>
                        <a:rPr lang="en-US" sz="1050" kern="100" baseline="0" dirty="0">
                          <a:effectLst/>
                          <a:latin typeface="Times New Roman"/>
                          <a:ea typeface="Calibri" panose="020F0502020204030204" pitchFamily="34" charset="0"/>
                          <a:cs typeface="Times New Roman"/>
                          <a:hlinkClick r:id="rId4"/>
                        </a:rPr>
                        <a:t>https://ieeexplore.ieee.org/document/10543349</a:t>
                      </a:r>
                      <a:r>
                        <a:rPr lang="en-US" sz="1050" kern="100" baseline="0" dirty="0">
                          <a:effectLst/>
                          <a:latin typeface="Times New Roman"/>
                          <a:ea typeface="Calibri" panose="020F0502020204030204" pitchFamily="34" charset="0"/>
                          <a:cs typeface="Times New Roman"/>
                        </a:rPr>
                        <a:t> </a:t>
                      </a:r>
                      <a:endParaRPr lang="en-IN" sz="1050" kern="100" dirty="0">
                        <a:effectLst/>
                        <a:latin typeface="Times New Roman"/>
                        <a:ea typeface="Calibri" panose="020F0502020204030204" pitchFamily="34" charset="0"/>
                        <a:cs typeface="Times New Roman"/>
                      </a:endParaRPr>
                    </a:p>
                  </a:txBody>
                  <a:tcPr marL="26209" marR="26209" marT="0" marB="0"/>
                </a:tc>
                <a:extLst>
                  <a:ext uri="{0D108BD9-81ED-4DB2-BD59-A6C34878D82A}">
                    <a16:rowId xmlns="" xmlns:a16="http://schemas.microsoft.com/office/drawing/2014/main" val="1896189165"/>
                  </a:ext>
                </a:extLst>
              </a:tr>
              <a:tr h="1015331">
                <a:tc>
                  <a:txBody>
                    <a:bodyPr/>
                    <a:lstStyle/>
                    <a:p>
                      <a:pPr>
                        <a:lnSpc>
                          <a:spcPct val="107000"/>
                        </a:lnSpc>
                        <a:spcAft>
                          <a:spcPts val="800"/>
                        </a:spcAft>
                      </a:pPr>
                      <a:r>
                        <a:rPr lang="en-IN" sz="1600" kern="100">
                          <a:effectLst/>
                          <a:latin typeface="Times New Roman"/>
                          <a:cs typeface="Times New Roman"/>
                        </a:rPr>
                        <a:t>2.</a:t>
                      </a:r>
                      <a:endParaRPr lang="en-IN" sz="1600" kern="100">
                        <a:effectLst/>
                        <a:latin typeface="Times New Roman"/>
                        <a:ea typeface="Calibri" panose="020F0502020204030204" pitchFamily="34" charset="0"/>
                        <a:cs typeface="Times New Roman"/>
                      </a:endParaRPr>
                    </a:p>
                  </a:txBody>
                  <a:tcPr marL="26209" marR="26209" marT="0" marB="0"/>
                </a:tc>
                <a:tc>
                  <a:txBody>
                    <a:bodyPr/>
                    <a:lstStyle/>
                    <a:p>
                      <a:pPr>
                        <a:lnSpc>
                          <a:spcPct val="107000"/>
                        </a:lnSpc>
                        <a:spcAft>
                          <a:spcPts val="800"/>
                        </a:spcAft>
                      </a:pPr>
                      <a:r>
                        <a:rPr lang="en-IN" sz="1050" kern="100" dirty="0">
                          <a:effectLst/>
                          <a:latin typeface="Times New Roman"/>
                          <a:cs typeface="Times New Roman"/>
                        </a:rPr>
                        <a:t>“</a:t>
                      </a:r>
                      <a:r>
                        <a:rPr lang="en-US" sz="1050" kern="100" dirty="0">
                          <a:effectLst/>
                          <a:latin typeface="Times New Roman"/>
                          <a:cs typeface="Times New Roman"/>
                        </a:rPr>
                        <a:t>Customer Segmentation using K-means Clustering</a:t>
                      </a:r>
                      <a:r>
                        <a:rPr lang="en-IN" sz="1050" kern="100" dirty="0">
                          <a:effectLst/>
                          <a:latin typeface="Times New Roman"/>
                          <a:cs typeface="Times New Roman"/>
                        </a:rPr>
                        <a:t>”</a:t>
                      </a:r>
                    </a:p>
                    <a:p>
                      <a:pPr>
                        <a:lnSpc>
                          <a:spcPct val="107000"/>
                        </a:lnSpc>
                        <a:spcAft>
                          <a:spcPts val="800"/>
                        </a:spcAft>
                      </a:pPr>
                      <a:r>
                        <a:rPr lang="en-IN" sz="1050" kern="100" dirty="0">
                          <a:effectLst/>
                          <a:latin typeface="Times New Roman"/>
                          <a:cs typeface="Times New Roman"/>
                        </a:rPr>
                        <a:t>(2018)</a:t>
                      </a:r>
                      <a:endParaRPr lang="en-IN" sz="1050" kern="100" dirty="0">
                        <a:effectLst/>
                        <a:latin typeface="Times New Roman"/>
                        <a:ea typeface="Calibri" panose="020F0502020204030204" pitchFamily="34" charset="0"/>
                        <a:cs typeface="Times New Roman"/>
                      </a:endParaRPr>
                    </a:p>
                  </a:txBody>
                  <a:tcPr marL="26209" marR="26209" marT="0" marB="0"/>
                </a:tc>
                <a:tc>
                  <a:txBody>
                    <a:bodyPr/>
                    <a:lstStyle/>
                    <a:p>
                      <a:pPr>
                        <a:lnSpc>
                          <a:spcPct val="107000"/>
                        </a:lnSpc>
                        <a:spcAft>
                          <a:spcPts val="800"/>
                        </a:spcAft>
                      </a:pPr>
                      <a:r>
                        <a:rPr lang="en-IN" sz="1050" kern="100" dirty="0" err="1">
                          <a:effectLst/>
                          <a:latin typeface="Times New Roman"/>
                          <a:cs typeface="Times New Roman"/>
                        </a:rPr>
                        <a:t>Tushar</a:t>
                      </a:r>
                      <a:r>
                        <a:rPr lang="en-IN" sz="1050" kern="100" dirty="0">
                          <a:effectLst/>
                          <a:latin typeface="Times New Roman"/>
                          <a:cs typeface="Times New Roman"/>
                        </a:rPr>
                        <a:t> </a:t>
                      </a:r>
                      <a:r>
                        <a:rPr lang="en-IN" sz="1050" kern="100" dirty="0" err="1">
                          <a:effectLst/>
                          <a:latin typeface="Times New Roman"/>
                          <a:cs typeface="Times New Roman"/>
                        </a:rPr>
                        <a:t>Kansal</a:t>
                      </a:r>
                      <a:r>
                        <a:rPr lang="en-IN" sz="1050" kern="100" dirty="0">
                          <a:effectLst/>
                          <a:latin typeface="Times New Roman"/>
                          <a:cs typeface="Times New Roman"/>
                        </a:rPr>
                        <a:t>, </a:t>
                      </a:r>
                      <a:r>
                        <a:rPr lang="en-IN" sz="1050" kern="100" dirty="0" err="1">
                          <a:effectLst/>
                          <a:latin typeface="Times New Roman"/>
                          <a:cs typeface="Times New Roman"/>
                        </a:rPr>
                        <a:t>Suraj</a:t>
                      </a:r>
                      <a:r>
                        <a:rPr lang="en-IN" sz="1050" kern="100" dirty="0">
                          <a:effectLst/>
                          <a:latin typeface="Times New Roman"/>
                          <a:cs typeface="Times New Roman"/>
                        </a:rPr>
                        <a:t> </a:t>
                      </a:r>
                      <a:r>
                        <a:rPr lang="en-IN" sz="1050" kern="100" dirty="0" err="1">
                          <a:effectLst/>
                          <a:latin typeface="Times New Roman"/>
                          <a:cs typeface="Times New Roman"/>
                        </a:rPr>
                        <a:t>Bahuguna,Vishal</a:t>
                      </a:r>
                      <a:r>
                        <a:rPr lang="en-IN" sz="1050" kern="100" dirty="0">
                          <a:effectLst/>
                          <a:latin typeface="Times New Roman"/>
                          <a:cs typeface="Times New Roman"/>
                        </a:rPr>
                        <a:t> Singh., </a:t>
                      </a:r>
                      <a:r>
                        <a:rPr lang="en-IN" sz="1050" kern="100" dirty="0" err="1">
                          <a:effectLst/>
                          <a:latin typeface="Times New Roman"/>
                          <a:cs typeface="Times New Roman"/>
                        </a:rPr>
                        <a:t>Tanupriya</a:t>
                      </a:r>
                      <a:r>
                        <a:rPr lang="en-IN" sz="1050" kern="100" dirty="0">
                          <a:effectLst/>
                          <a:latin typeface="Times New Roman"/>
                          <a:cs typeface="Times New Roman"/>
                        </a:rPr>
                        <a:t> </a:t>
                      </a:r>
                      <a:r>
                        <a:rPr lang="en-IN" sz="1050" kern="100" dirty="0" err="1">
                          <a:effectLst/>
                          <a:latin typeface="Times New Roman"/>
                          <a:cs typeface="Times New Roman"/>
                        </a:rPr>
                        <a:t>Choudhury</a:t>
                      </a:r>
                      <a:endParaRPr lang="en-IN" sz="1050" kern="100" dirty="0">
                        <a:effectLst/>
                        <a:latin typeface="Times New Roman"/>
                        <a:cs typeface="Times New Roman"/>
                      </a:endParaRPr>
                    </a:p>
                  </a:txBody>
                  <a:tcPr marL="26209" marR="26209" marT="0" marB="0"/>
                </a:tc>
                <a:tc>
                  <a:txBody>
                    <a:bodyPr/>
                    <a:lstStyle/>
                    <a:p>
                      <a:pPr>
                        <a:lnSpc>
                          <a:spcPct val="107000"/>
                        </a:lnSpc>
                        <a:spcAft>
                          <a:spcPts val="800"/>
                        </a:spcAft>
                      </a:pPr>
                      <a:r>
                        <a:rPr lang="en-US" sz="1050" kern="100" dirty="0">
                          <a:effectLst/>
                          <a:latin typeface="Times New Roman"/>
                          <a:cs typeface="Times New Roman"/>
                        </a:rPr>
                        <a:t>The process of segmenting the customers with similar </a:t>
                      </a:r>
                      <a:r>
                        <a:rPr lang="en-US" sz="1050" kern="100" dirty="0" err="1">
                          <a:effectLst/>
                          <a:latin typeface="Times New Roman"/>
                          <a:cs typeface="Times New Roman"/>
                        </a:rPr>
                        <a:t>behaviours</a:t>
                      </a:r>
                      <a:r>
                        <a:rPr lang="en-US" sz="1050" kern="100" dirty="0">
                          <a:effectLst/>
                          <a:latin typeface="Times New Roman"/>
                          <a:cs typeface="Times New Roman"/>
                        </a:rPr>
                        <a:t> into the same segment and with different patterns into different segments is called customer segmentation. In this paper, 3 different clustering algorithms (k-Means, Agglomerative, and </a:t>
                      </a:r>
                      <a:r>
                        <a:rPr lang="en-US" sz="1050" kern="100" dirty="0" err="1">
                          <a:effectLst/>
                          <a:latin typeface="Times New Roman"/>
                          <a:cs typeface="Times New Roman"/>
                        </a:rPr>
                        <a:t>Meanshift</a:t>
                      </a:r>
                      <a:r>
                        <a:rPr lang="en-US" sz="1050" kern="100" dirty="0">
                          <a:effectLst/>
                          <a:latin typeface="Times New Roman"/>
                          <a:cs typeface="Times New Roman"/>
                        </a:rPr>
                        <a:t>) are been implemented to segment the customers and finally compare the results of clusters obtained from the algorithms</a:t>
                      </a:r>
                      <a:r>
                        <a:rPr lang="en-IN" sz="1050" kern="100" dirty="0">
                          <a:effectLst/>
                          <a:latin typeface="Times New Roman"/>
                          <a:cs typeface="Times New Roman"/>
                        </a:rPr>
                        <a:t>. </a:t>
                      </a:r>
                      <a:endParaRPr lang="en-IN" sz="1050" kern="100" dirty="0">
                        <a:effectLst/>
                        <a:latin typeface="Times New Roman"/>
                        <a:ea typeface="Calibri" panose="020F0502020204030204" pitchFamily="34" charset="0"/>
                        <a:cs typeface="Times New Roman"/>
                      </a:endParaRPr>
                    </a:p>
                  </a:txBody>
                  <a:tcPr marL="26209" marR="26209" marT="0" marB="0"/>
                </a:tc>
                <a:tc>
                  <a:txBody>
                    <a:bodyPr/>
                    <a:lstStyle/>
                    <a:p>
                      <a:pPr>
                        <a:lnSpc>
                          <a:spcPct val="107000"/>
                        </a:lnSpc>
                        <a:spcAft>
                          <a:spcPts val="800"/>
                        </a:spcAft>
                      </a:pPr>
                      <a:r>
                        <a:rPr lang="en-IN" sz="1050" kern="100" dirty="0">
                          <a:effectLst/>
                          <a:latin typeface="Times New Roman"/>
                          <a:ea typeface="Calibri" panose="020F0502020204030204" pitchFamily="34" charset="0"/>
                          <a:cs typeface="Times New Roman"/>
                          <a:hlinkClick r:id="rId5"/>
                        </a:rPr>
                        <a:t>https://ieeexplore.ieee.org/document/8769171</a:t>
                      </a:r>
                      <a:r>
                        <a:rPr lang="en-IN" sz="1050" kern="100" dirty="0">
                          <a:effectLst/>
                          <a:latin typeface="Times New Roman"/>
                          <a:ea typeface="Calibri" panose="020F0502020204030204" pitchFamily="34" charset="0"/>
                          <a:cs typeface="Times New Roman"/>
                        </a:rPr>
                        <a:t> </a:t>
                      </a:r>
                    </a:p>
                  </a:txBody>
                  <a:tcPr marL="26209" marR="26209" marT="0" marB="0"/>
                </a:tc>
                <a:extLst>
                  <a:ext uri="{0D108BD9-81ED-4DB2-BD59-A6C34878D82A}">
                    <a16:rowId xmlns="" xmlns:a16="http://schemas.microsoft.com/office/drawing/2014/main" val="4083543897"/>
                  </a:ext>
                </a:extLst>
              </a:tr>
              <a:tr h="1115759">
                <a:tc>
                  <a:txBody>
                    <a:bodyPr/>
                    <a:lstStyle/>
                    <a:p>
                      <a:pPr>
                        <a:lnSpc>
                          <a:spcPct val="107000"/>
                        </a:lnSpc>
                        <a:spcAft>
                          <a:spcPts val="800"/>
                        </a:spcAft>
                      </a:pPr>
                      <a:r>
                        <a:rPr lang="en-IN" sz="1600" kern="100">
                          <a:effectLst/>
                          <a:latin typeface="Times New Roman"/>
                          <a:cs typeface="Times New Roman"/>
                        </a:rPr>
                        <a:t>3.</a:t>
                      </a:r>
                      <a:endParaRPr lang="en-IN" sz="1600" kern="100">
                        <a:effectLst/>
                        <a:latin typeface="Times New Roman"/>
                        <a:ea typeface="Calibri" panose="020F0502020204030204" pitchFamily="34" charset="0"/>
                        <a:cs typeface="Times New Roman"/>
                      </a:endParaRPr>
                    </a:p>
                  </a:txBody>
                  <a:tcPr marL="26209" marR="26209" marT="0" marB="0"/>
                </a:tc>
                <a:tc>
                  <a:txBody>
                    <a:bodyPr/>
                    <a:lstStyle/>
                    <a:p>
                      <a:pPr>
                        <a:lnSpc>
                          <a:spcPct val="107000"/>
                        </a:lnSpc>
                        <a:spcAft>
                          <a:spcPts val="800"/>
                        </a:spcAft>
                      </a:pPr>
                      <a:r>
                        <a:rPr lang="en-IN" sz="1050" kern="100" dirty="0">
                          <a:effectLst/>
                          <a:latin typeface="Times New Roman"/>
                          <a:cs typeface="Times New Roman"/>
                        </a:rPr>
                        <a:t>“</a:t>
                      </a:r>
                      <a:r>
                        <a:rPr lang="en-US" sz="1050" kern="100" dirty="0">
                          <a:effectLst/>
                          <a:latin typeface="Times New Roman"/>
                          <a:cs typeface="Times New Roman"/>
                        </a:rPr>
                        <a:t>An efficiency analysis on the TPA clustering methods for intelligent customer segmentation</a:t>
                      </a:r>
                      <a:r>
                        <a:rPr lang="en-IN" sz="1050" kern="100" dirty="0">
                          <a:effectLst/>
                          <a:latin typeface="Times New Roman"/>
                          <a:cs typeface="Times New Roman"/>
                        </a:rPr>
                        <a:t>”</a:t>
                      </a:r>
                      <a:br>
                        <a:rPr lang="en-IN" sz="1050" kern="100" dirty="0">
                          <a:effectLst/>
                          <a:latin typeface="Times New Roman"/>
                          <a:cs typeface="Times New Roman"/>
                        </a:rPr>
                      </a:br>
                      <a:r>
                        <a:rPr lang="en-IN" sz="1050" kern="100" dirty="0">
                          <a:effectLst/>
                          <a:latin typeface="Times New Roman"/>
                          <a:cs typeface="Times New Roman"/>
                        </a:rPr>
                        <a:t>(2017)</a:t>
                      </a:r>
                    </a:p>
                    <a:p>
                      <a:pPr>
                        <a:lnSpc>
                          <a:spcPct val="107000"/>
                        </a:lnSpc>
                        <a:spcAft>
                          <a:spcPts val="800"/>
                        </a:spcAft>
                      </a:pPr>
                      <a:endParaRPr lang="en-IN" sz="1050" kern="100" dirty="0">
                        <a:effectLst/>
                        <a:latin typeface="Times New Roman"/>
                        <a:ea typeface="Calibri" panose="020F0502020204030204" pitchFamily="34" charset="0"/>
                        <a:cs typeface="Times New Roman"/>
                      </a:endParaRPr>
                    </a:p>
                  </a:txBody>
                  <a:tcPr marL="26209" marR="26209" marT="0" marB="0"/>
                </a:tc>
                <a:tc>
                  <a:txBody>
                    <a:bodyPr/>
                    <a:lstStyle/>
                    <a:p>
                      <a:pPr>
                        <a:lnSpc>
                          <a:spcPct val="107000"/>
                        </a:lnSpc>
                        <a:spcAft>
                          <a:spcPts val="800"/>
                        </a:spcAft>
                      </a:pPr>
                      <a:r>
                        <a:rPr lang="en-IN" sz="1050" kern="100" dirty="0" err="1">
                          <a:effectLst/>
                          <a:latin typeface="Times New Roman"/>
                          <a:cs typeface="Times New Roman"/>
                        </a:rPr>
                        <a:t>Ananthi</a:t>
                      </a:r>
                      <a:r>
                        <a:rPr lang="en-IN" sz="1050" kern="100" dirty="0">
                          <a:effectLst/>
                          <a:latin typeface="Times New Roman"/>
                          <a:cs typeface="Times New Roman"/>
                        </a:rPr>
                        <a:t> </a:t>
                      </a:r>
                      <a:r>
                        <a:rPr lang="en-IN" sz="1050" kern="100" dirty="0" err="1">
                          <a:effectLst/>
                          <a:latin typeface="Times New Roman"/>
                          <a:cs typeface="Times New Roman"/>
                        </a:rPr>
                        <a:t>Sheshasaayee</a:t>
                      </a:r>
                      <a:r>
                        <a:rPr lang="en-IN" sz="1050" kern="100" dirty="0">
                          <a:effectLst/>
                          <a:latin typeface="Times New Roman"/>
                          <a:cs typeface="Times New Roman"/>
                        </a:rPr>
                        <a:t>, </a:t>
                      </a:r>
                      <a:r>
                        <a:rPr lang="en-IN" sz="1050" kern="100" dirty="0" err="1">
                          <a:effectLst/>
                          <a:latin typeface="Times New Roman"/>
                          <a:cs typeface="Times New Roman"/>
                        </a:rPr>
                        <a:t>Santhosh</a:t>
                      </a:r>
                      <a:r>
                        <a:rPr lang="en-IN" sz="1050" kern="100" dirty="0">
                          <a:effectLst/>
                          <a:latin typeface="Times New Roman"/>
                          <a:cs typeface="Times New Roman"/>
                        </a:rPr>
                        <a:t> S, L. </a:t>
                      </a:r>
                      <a:r>
                        <a:rPr lang="en-IN" sz="1050" kern="100" dirty="0" err="1">
                          <a:effectLst/>
                          <a:latin typeface="Times New Roman"/>
                          <a:cs typeface="Times New Roman"/>
                        </a:rPr>
                        <a:t>Logeshwari</a:t>
                      </a:r>
                      <a:endParaRPr lang="en-IN" sz="1050" kern="100" dirty="0">
                        <a:effectLst/>
                        <a:latin typeface="Times New Roman"/>
                        <a:cs typeface="Times New Roman"/>
                      </a:endParaRPr>
                    </a:p>
                    <a:p>
                      <a:pPr>
                        <a:lnSpc>
                          <a:spcPct val="107000"/>
                        </a:lnSpc>
                        <a:spcAft>
                          <a:spcPts val="800"/>
                        </a:spcAft>
                      </a:pPr>
                      <a:endParaRPr lang="en-IN" sz="1050" kern="100" dirty="0">
                        <a:effectLst/>
                        <a:latin typeface="Times New Roman"/>
                        <a:ea typeface="Calibri" panose="020F0502020204030204" pitchFamily="34" charset="0"/>
                        <a:cs typeface="Times New Roman"/>
                      </a:endParaRPr>
                    </a:p>
                  </a:txBody>
                  <a:tcPr marL="26209" marR="26209" marT="0" marB="0"/>
                </a:tc>
                <a:tc>
                  <a:txBody>
                    <a:bodyPr/>
                    <a:lstStyle/>
                    <a:p>
                      <a:pPr>
                        <a:lnSpc>
                          <a:spcPct val="107000"/>
                        </a:lnSpc>
                        <a:spcAft>
                          <a:spcPts val="800"/>
                        </a:spcAft>
                      </a:pPr>
                      <a:r>
                        <a:rPr lang="en-US" sz="1050" kern="100" dirty="0">
                          <a:effectLst/>
                          <a:latin typeface="Times New Roman"/>
                          <a:cs typeface="Times New Roman"/>
                        </a:rPr>
                        <a:t>Now a day's commercial marketing growth is improved by customer segmentation model. Literatures use the data mining technology to review the customer segmentation and sound effectives. Stages of CRM have been used in most of the cases. Based on RFM, demographic and LTV data the paper is prepared using the data mining tools for the new customer segmentation</a:t>
                      </a:r>
                      <a:endParaRPr lang="en-IN" sz="1050" kern="100" dirty="0">
                        <a:effectLst/>
                        <a:latin typeface="Times New Roman"/>
                        <a:ea typeface="Calibri" panose="020F0502020204030204" pitchFamily="34" charset="0"/>
                        <a:cs typeface="Times New Roman"/>
                      </a:endParaRPr>
                    </a:p>
                  </a:txBody>
                  <a:tcPr marL="26209" marR="26209" marT="0" marB="0"/>
                </a:tc>
                <a:tc>
                  <a:txBody>
                    <a:bodyPr/>
                    <a:lstStyle/>
                    <a:p>
                      <a:pPr>
                        <a:lnSpc>
                          <a:spcPct val="107000"/>
                        </a:lnSpc>
                        <a:spcAft>
                          <a:spcPts val="800"/>
                        </a:spcAft>
                      </a:pPr>
                      <a:r>
                        <a:rPr lang="en-IN" sz="1050" u="sng" kern="100" dirty="0">
                          <a:effectLst/>
                          <a:latin typeface="Times New Roman"/>
                          <a:cs typeface="Times New Roman"/>
                          <a:hlinkClick r:id="rId6"/>
                        </a:rPr>
                        <a:t>https://ieeexplore.ieee.org/document/7975573</a:t>
                      </a:r>
                      <a:endParaRPr lang="en-IN" sz="1050" u="sng" kern="100" dirty="0">
                        <a:effectLst/>
                        <a:latin typeface="Times New Roman"/>
                        <a:cs typeface="Times New Roman"/>
                      </a:endParaRPr>
                    </a:p>
                    <a:p>
                      <a:pPr>
                        <a:lnSpc>
                          <a:spcPct val="107000"/>
                        </a:lnSpc>
                        <a:spcAft>
                          <a:spcPts val="800"/>
                        </a:spcAft>
                      </a:pPr>
                      <a:endParaRPr lang="en-IN" sz="1050" kern="100" dirty="0">
                        <a:effectLst/>
                        <a:latin typeface="Times New Roman"/>
                        <a:ea typeface="Calibri" panose="020F0502020204030204" pitchFamily="34" charset="0"/>
                        <a:cs typeface="Times New Roman"/>
                      </a:endParaRPr>
                    </a:p>
                  </a:txBody>
                  <a:tcPr marL="26209" marR="26209" marT="0" marB="0"/>
                </a:tc>
                <a:extLst>
                  <a:ext uri="{0D108BD9-81ED-4DB2-BD59-A6C34878D82A}">
                    <a16:rowId xmlns="" xmlns:a16="http://schemas.microsoft.com/office/drawing/2014/main" val="2945992331"/>
                  </a:ext>
                </a:extLst>
              </a:tr>
              <a:tr h="1522996">
                <a:tc>
                  <a:txBody>
                    <a:bodyPr/>
                    <a:lstStyle/>
                    <a:p>
                      <a:pPr>
                        <a:lnSpc>
                          <a:spcPct val="107000"/>
                        </a:lnSpc>
                        <a:spcAft>
                          <a:spcPts val="800"/>
                        </a:spcAft>
                      </a:pPr>
                      <a:r>
                        <a:rPr lang="en-IN" sz="1600" kern="100">
                          <a:effectLst/>
                          <a:latin typeface="Times New Roman"/>
                          <a:cs typeface="Times New Roman"/>
                        </a:rPr>
                        <a:t>4.</a:t>
                      </a:r>
                      <a:endParaRPr lang="en-IN" sz="1600" kern="100">
                        <a:effectLst/>
                        <a:latin typeface="Times New Roman"/>
                        <a:ea typeface="Calibri" panose="020F0502020204030204" pitchFamily="34" charset="0"/>
                        <a:cs typeface="Times New Roman"/>
                      </a:endParaRPr>
                    </a:p>
                  </a:txBody>
                  <a:tcPr marL="26209" marR="26209" marT="0" marB="0"/>
                </a:tc>
                <a:tc>
                  <a:txBody>
                    <a:bodyPr/>
                    <a:lstStyle/>
                    <a:p>
                      <a:pPr>
                        <a:lnSpc>
                          <a:spcPct val="107000"/>
                        </a:lnSpc>
                        <a:spcAft>
                          <a:spcPts val="800"/>
                        </a:spcAft>
                      </a:pPr>
                      <a:r>
                        <a:rPr lang="en-IN" sz="1050" kern="100" dirty="0">
                          <a:effectLst/>
                          <a:latin typeface="Times New Roman"/>
                          <a:cs typeface="Times New Roman"/>
                        </a:rPr>
                        <a:t>“Market segmentation using ML”</a:t>
                      </a:r>
                    </a:p>
                    <a:p>
                      <a:pPr>
                        <a:lnSpc>
                          <a:spcPct val="107000"/>
                        </a:lnSpc>
                        <a:spcAft>
                          <a:spcPts val="800"/>
                        </a:spcAft>
                      </a:pPr>
                      <a:r>
                        <a:rPr lang="en-IN" sz="1050" kern="100" dirty="0">
                          <a:effectLst/>
                          <a:latin typeface="Times New Roman"/>
                          <a:cs typeface="Times New Roman"/>
                        </a:rPr>
                        <a:t>(2023)</a:t>
                      </a:r>
                      <a:endParaRPr lang="en-IN" sz="1050" kern="100" dirty="0">
                        <a:effectLst/>
                        <a:latin typeface="Times New Roman"/>
                        <a:ea typeface="Calibri" panose="020F0502020204030204" pitchFamily="34" charset="0"/>
                        <a:cs typeface="Times New Roman"/>
                      </a:endParaRPr>
                    </a:p>
                  </a:txBody>
                  <a:tcPr marL="26209" marR="26209" marT="0" marB="0"/>
                </a:tc>
                <a:tc>
                  <a:txBody>
                    <a:bodyPr/>
                    <a:lstStyle/>
                    <a:p>
                      <a:pPr>
                        <a:lnSpc>
                          <a:spcPct val="107000"/>
                        </a:lnSpc>
                        <a:spcAft>
                          <a:spcPts val="800"/>
                        </a:spcAft>
                      </a:pPr>
                      <a:r>
                        <a:rPr lang="en-IN" sz="1050" kern="100" dirty="0" err="1">
                          <a:effectLst/>
                          <a:latin typeface="Times New Roman"/>
                          <a:cs typeface="Times New Roman"/>
                        </a:rPr>
                        <a:t>Juhi</a:t>
                      </a:r>
                      <a:r>
                        <a:rPr lang="en-IN" sz="1050" kern="100" dirty="0">
                          <a:effectLst/>
                          <a:latin typeface="Times New Roman"/>
                          <a:cs typeface="Times New Roman"/>
                        </a:rPr>
                        <a:t> Singh, </a:t>
                      </a:r>
                      <a:r>
                        <a:rPr lang="en-IN" sz="1050" kern="100" dirty="0" err="1">
                          <a:effectLst/>
                          <a:latin typeface="Times New Roman"/>
                          <a:cs typeface="Times New Roman"/>
                        </a:rPr>
                        <a:t>Kritika</a:t>
                      </a:r>
                      <a:r>
                        <a:rPr lang="en-IN" sz="1050" kern="100" dirty="0">
                          <a:effectLst/>
                          <a:latin typeface="Times New Roman"/>
                          <a:cs typeface="Times New Roman"/>
                        </a:rPr>
                        <a:t> </a:t>
                      </a:r>
                      <a:r>
                        <a:rPr lang="en-IN" sz="1050" kern="100" dirty="0" err="1">
                          <a:effectLst/>
                          <a:latin typeface="Times New Roman"/>
                          <a:cs typeface="Times New Roman"/>
                        </a:rPr>
                        <a:t>Jaiswal</a:t>
                      </a:r>
                      <a:r>
                        <a:rPr lang="en-IN" sz="1050" kern="100" dirty="0">
                          <a:effectLst/>
                          <a:latin typeface="Times New Roman"/>
                          <a:cs typeface="Times New Roman"/>
                        </a:rPr>
                        <a:t>, </a:t>
                      </a:r>
                      <a:r>
                        <a:rPr lang="en-IN" sz="1050" kern="100" dirty="0" err="1">
                          <a:effectLst/>
                          <a:latin typeface="Times New Roman"/>
                          <a:cs typeface="Times New Roman"/>
                        </a:rPr>
                        <a:t>Minal</a:t>
                      </a:r>
                      <a:r>
                        <a:rPr lang="en-IN" sz="1050" kern="100" dirty="0">
                          <a:effectLst/>
                          <a:latin typeface="Times New Roman"/>
                          <a:cs typeface="Times New Roman"/>
                        </a:rPr>
                        <a:t> Singh, </a:t>
                      </a:r>
                      <a:r>
                        <a:rPr lang="en-IN" sz="1050" kern="100" dirty="0" err="1">
                          <a:effectLst/>
                          <a:latin typeface="Times New Roman"/>
                          <a:cs typeface="Times New Roman"/>
                        </a:rPr>
                        <a:t>Muskan</a:t>
                      </a:r>
                      <a:r>
                        <a:rPr lang="en-IN" sz="1050" kern="100" dirty="0">
                          <a:effectLst/>
                          <a:latin typeface="Times New Roman"/>
                          <a:cs typeface="Times New Roman"/>
                        </a:rPr>
                        <a:t> </a:t>
                      </a:r>
                      <a:r>
                        <a:rPr lang="en-IN" sz="1050" kern="100" dirty="0" err="1">
                          <a:effectLst/>
                          <a:latin typeface="Times New Roman"/>
                          <a:cs typeface="Times New Roman"/>
                        </a:rPr>
                        <a:t>Sama</a:t>
                      </a:r>
                      <a:r>
                        <a:rPr lang="en-IN" sz="1050" kern="100" dirty="0">
                          <a:effectLst/>
                          <a:latin typeface="Times New Roman"/>
                          <a:cs typeface="Times New Roman"/>
                        </a:rPr>
                        <a:t>, </a:t>
                      </a:r>
                      <a:r>
                        <a:rPr lang="en-IN" sz="1050" kern="100" dirty="0" err="1">
                          <a:effectLst/>
                          <a:latin typeface="Times New Roman"/>
                          <a:cs typeface="Times New Roman"/>
                        </a:rPr>
                        <a:t>Swasti</a:t>
                      </a:r>
                      <a:r>
                        <a:rPr lang="en-IN" sz="1050" kern="100" dirty="0">
                          <a:effectLst/>
                          <a:latin typeface="Times New Roman"/>
                          <a:cs typeface="Times New Roman"/>
                        </a:rPr>
                        <a:t> </a:t>
                      </a:r>
                      <a:r>
                        <a:rPr lang="en-IN" sz="1050" kern="100" dirty="0" err="1">
                          <a:effectLst/>
                          <a:latin typeface="Times New Roman"/>
                          <a:cs typeface="Times New Roman"/>
                        </a:rPr>
                        <a:t>Singhal</a:t>
                      </a:r>
                      <a:endParaRPr lang="en-IN" sz="1050" kern="100" dirty="0">
                        <a:effectLst/>
                        <a:latin typeface="Times New Roman"/>
                        <a:ea typeface="Calibri" panose="020F0502020204030204" pitchFamily="34" charset="0"/>
                        <a:cs typeface="Times New Roman"/>
                      </a:endParaRPr>
                    </a:p>
                  </a:txBody>
                  <a:tcPr marL="26209" marR="26209" marT="0" marB="0"/>
                </a:tc>
                <a:tc>
                  <a:txBody>
                    <a:bodyPr/>
                    <a:lstStyle/>
                    <a:p>
                      <a:pPr>
                        <a:lnSpc>
                          <a:spcPct val="107000"/>
                        </a:lnSpc>
                        <a:spcAft>
                          <a:spcPts val="800"/>
                        </a:spcAft>
                      </a:pPr>
                      <a:r>
                        <a:rPr lang="en-US" sz="1050" kern="100" dirty="0">
                          <a:effectLst/>
                          <a:latin typeface="Times New Roman"/>
                          <a:cs typeface="Times New Roman"/>
                        </a:rPr>
                        <a:t>Market segmentation is an approach whose aim is to identify and outline the market segments on which an organization can target for its marketing plans. Market Segmentation is used not only for selling a commodity and various services but also plays a crucial role in meeting the customer’s needs because without customers there is no business. So satisfying a customer’s need is really important and hence the need for market segmentation. The general objective of this research service is to analyze various factors which influence the student’s admission process in various private institutions</a:t>
                      </a:r>
                      <a:endParaRPr lang="en-IN" sz="1050" kern="100" dirty="0">
                        <a:effectLst/>
                        <a:latin typeface="Times New Roman"/>
                        <a:ea typeface="Calibri" panose="020F0502020204030204" pitchFamily="34" charset="0"/>
                        <a:cs typeface="Times New Roman"/>
                      </a:endParaRPr>
                    </a:p>
                  </a:txBody>
                  <a:tcPr marL="26209" marR="26209" marT="0" marB="0"/>
                </a:tc>
                <a:tc>
                  <a:txBody>
                    <a:bodyPr/>
                    <a:lstStyle/>
                    <a:p>
                      <a:pPr>
                        <a:lnSpc>
                          <a:spcPct val="107000"/>
                        </a:lnSpc>
                        <a:spcAft>
                          <a:spcPts val="800"/>
                        </a:spcAft>
                      </a:pPr>
                      <a:r>
                        <a:rPr lang="en-IN" sz="1050" u="sng" kern="100" dirty="0">
                          <a:effectLst/>
                          <a:latin typeface="Times New Roman"/>
                          <a:cs typeface="Times New Roman"/>
                          <a:hlinkClick r:id="rId7"/>
                        </a:rPr>
                        <a:t>https://ieeexplore.ieee.org/document/10150639</a:t>
                      </a:r>
                      <a:endParaRPr lang="en-IN" sz="1050" u="sng" kern="100" dirty="0">
                        <a:effectLst/>
                        <a:latin typeface="Times New Roman"/>
                        <a:cs typeface="Times New Roman"/>
                      </a:endParaRPr>
                    </a:p>
                    <a:p>
                      <a:pPr>
                        <a:lnSpc>
                          <a:spcPct val="107000"/>
                        </a:lnSpc>
                        <a:spcAft>
                          <a:spcPts val="800"/>
                        </a:spcAft>
                      </a:pPr>
                      <a:endParaRPr lang="en-IN" sz="1050" kern="100" dirty="0">
                        <a:effectLst/>
                        <a:latin typeface="Times New Roman"/>
                        <a:ea typeface="Calibri" panose="020F0502020204030204" pitchFamily="34" charset="0"/>
                        <a:cs typeface="Times New Roman"/>
                      </a:endParaRPr>
                    </a:p>
                  </a:txBody>
                  <a:tcPr marL="26209" marR="26209" marT="0" marB="0"/>
                </a:tc>
                <a:extLst>
                  <a:ext uri="{0D108BD9-81ED-4DB2-BD59-A6C34878D82A}">
                    <a16:rowId xmlns="" xmlns:a16="http://schemas.microsoft.com/office/drawing/2014/main" val="1807006858"/>
                  </a:ext>
                </a:extLst>
              </a:tr>
            </a:tbl>
          </a:graphicData>
        </a:graphic>
      </p:graphicFrame>
      <p:sp>
        <p:nvSpPr>
          <p:cNvPr id="3" name="Rectangle 1">
            <a:extLst>
              <a:ext uri="{FF2B5EF4-FFF2-40B4-BE49-F238E27FC236}">
                <a16:creationId xmlns="" xmlns:a16="http://schemas.microsoft.com/office/drawing/2014/main" id="{7AE7F066-5DAD-BFCC-5A42-A72927C4D8F8}"/>
              </a:ext>
            </a:extLst>
          </p:cNvPr>
          <p:cNvSpPr>
            <a:spLocks noChangeArrowheads="1"/>
          </p:cNvSpPr>
          <p:nvPr/>
        </p:nvSpPr>
        <p:spPr bwMode="auto">
          <a:xfrm>
            <a:off x="-2826153" y="1408026"/>
            <a:ext cx="28008239"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IN"/>
          </a:p>
        </p:txBody>
      </p:sp>
    </p:spTree>
    <p:extLst>
      <p:ext uri="{BB962C8B-B14F-4D97-AF65-F5344CB8AC3E}">
        <p14:creationId xmlns:p14="http://schemas.microsoft.com/office/powerpoint/2010/main" val="8838483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2"/>
          <p:cNvSpPr txBox="1">
            <a:spLocks noGrp="1"/>
          </p:cNvSpPr>
          <p:nvPr>
            <p:ph type="title"/>
          </p:nvPr>
        </p:nvSpPr>
        <p:spPr>
          <a:xfrm>
            <a:off x="701749" y="274638"/>
            <a:ext cx="8229600" cy="947308"/>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r>
              <a:rPr lang="en-US" sz="3600" dirty="0"/>
              <a:t>      </a:t>
            </a:r>
            <a:r>
              <a:rPr lang="en-US" sz="3600" dirty="0">
                <a:latin typeface="Times New Roman" panose="02020603050405020304" pitchFamily="18" charset="0"/>
                <a:cs typeface="Times New Roman" panose="02020603050405020304" pitchFamily="18" charset="0"/>
              </a:rPr>
              <a:t>Customer Segmentation</a:t>
            </a:r>
            <a:endParaRPr sz="3600" dirty="0">
              <a:latin typeface="Times New Roman"/>
              <a:cs typeface="Times New Roman"/>
            </a:endParaRPr>
          </a:p>
        </p:txBody>
      </p:sp>
      <p:sp>
        <p:nvSpPr>
          <p:cNvPr id="97" name="Google Shape;97;p2"/>
          <p:cNvSpPr txBox="1">
            <a:spLocks noGrp="1"/>
          </p:cNvSpPr>
          <p:nvPr>
            <p:ph type="body" idx="1"/>
          </p:nvPr>
        </p:nvSpPr>
        <p:spPr>
          <a:xfrm>
            <a:off x="457200" y="1029653"/>
            <a:ext cx="8229600" cy="5361416"/>
          </a:xfrm>
          <a:prstGeom prst="rect">
            <a:avLst/>
          </a:prstGeom>
          <a:noFill/>
          <a:ln>
            <a:noFill/>
          </a:ln>
        </p:spPr>
        <p:txBody>
          <a:bodyPr spcFirstLastPara="1" wrap="square" lIns="91425" tIns="45700" rIns="91425" bIns="45700" anchor="t" anchorCtr="0">
            <a:normAutofit fontScale="32500" lnSpcReduction="20000"/>
          </a:bodyPr>
          <a:lstStyle/>
          <a:p>
            <a:pPr marL="0" marR="0" lvl="0" indent="0" algn="just" defTabSz="914400" rtl="0" eaLnBrk="0" fontAlgn="base" latinLnBrk="0" hangingPunct="0">
              <a:lnSpc>
                <a:spcPct val="100000"/>
              </a:lnSpc>
              <a:spcBef>
                <a:spcPct val="0"/>
              </a:spcBef>
              <a:spcAft>
                <a:spcPct val="0"/>
              </a:spcAft>
              <a:buClrTx/>
              <a:buSzTx/>
              <a:buNone/>
              <a:tabLst/>
            </a:pPr>
            <a:r>
              <a:rPr lang="en-US" sz="5100" dirty="0">
                <a:latin typeface="Times New Roman"/>
                <a:cs typeface="Times New Roman"/>
              </a:rPr>
              <a:t>  </a:t>
            </a:r>
            <a:r>
              <a:rPr lang="en-US" sz="8000" dirty="0">
                <a:latin typeface="Times New Roman"/>
                <a:cs typeface="Times New Roman"/>
              </a:rPr>
              <a:t>Proposed System / Methodology</a:t>
            </a:r>
          </a:p>
          <a:p>
            <a:pPr marL="0" marR="0" lvl="0" indent="0" algn="just" defTabSz="914400" rtl="0" eaLnBrk="0" fontAlgn="base" latinLnBrk="0" hangingPunct="0">
              <a:lnSpc>
                <a:spcPct val="100000"/>
              </a:lnSpc>
              <a:spcBef>
                <a:spcPct val="0"/>
              </a:spcBef>
              <a:spcAft>
                <a:spcPct val="0"/>
              </a:spcAft>
              <a:buClrTx/>
              <a:buSzTx/>
              <a:buNone/>
              <a:tabLst/>
            </a:pPr>
            <a:endParaRPr lang="en-US" sz="5800" dirty="0">
              <a:latin typeface="Times New Roman"/>
              <a:cs typeface="Times New Roman"/>
            </a:endParaRPr>
          </a:p>
          <a:p>
            <a:pPr marL="114300" indent="0">
              <a:buNone/>
            </a:pPr>
            <a:r>
              <a:rPr lang="en-IN" sz="4300" b="1" dirty="0">
                <a:latin typeface="Times New Roman" panose="02020603050405020304" pitchFamily="18" charset="0"/>
                <a:cs typeface="Times New Roman" panose="02020603050405020304" pitchFamily="18" charset="0"/>
              </a:rPr>
              <a:t>Approach</a:t>
            </a:r>
          </a:p>
          <a:p>
            <a:pPr marL="114300" indent="0">
              <a:buNone/>
            </a:pPr>
            <a:r>
              <a:rPr lang="en-IN" sz="4300" dirty="0">
                <a:latin typeface="Times New Roman" panose="02020603050405020304" pitchFamily="18" charset="0"/>
                <a:cs typeface="Times New Roman" panose="02020603050405020304" pitchFamily="18" charset="0"/>
              </a:rPr>
              <a:t>The objective is to perform customer segmentation using unsupervised machine learning techniques. The two primary clustering methods—</a:t>
            </a:r>
            <a:r>
              <a:rPr lang="en-IN" sz="4300" b="1" dirty="0">
                <a:latin typeface="Times New Roman" panose="02020603050405020304" pitchFamily="18" charset="0"/>
                <a:cs typeface="Times New Roman" panose="02020603050405020304" pitchFamily="18" charset="0"/>
              </a:rPr>
              <a:t>K-Means Clustering</a:t>
            </a:r>
            <a:r>
              <a:rPr lang="en-IN" sz="4300" dirty="0">
                <a:latin typeface="Times New Roman" panose="02020603050405020304" pitchFamily="18" charset="0"/>
                <a:cs typeface="Times New Roman" panose="02020603050405020304" pitchFamily="18" charset="0"/>
              </a:rPr>
              <a:t> and </a:t>
            </a:r>
            <a:r>
              <a:rPr lang="en-IN" sz="4300" b="1" dirty="0">
                <a:latin typeface="Times New Roman" panose="02020603050405020304" pitchFamily="18" charset="0"/>
                <a:cs typeface="Times New Roman" panose="02020603050405020304" pitchFamily="18" charset="0"/>
              </a:rPr>
              <a:t>Hierarchical Clustering</a:t>
            </a:r>
            <a:r>
              <a:rPr lang="en-IN" sz="4300" dirty="0">
                <a:latin typeface="Times New Roman" panose="02020603050405020304" pitchFamily="18" charset="0"/>
                <a:cs typeface="Times New Roman" panose="02020603050405020304" pitchFamily="18" charset="0"/>
              </a:rPr>
              <a:t>—will be applied to identify distinct customer groups based on their </a:t>
            </a:r>
            <a:r>
              <a:rPr lang="en-IN" sz="4300" dirty="0" err="1">
                <a:latin typeface="Times New Roman" panose="02020603050405020304" pitchFamily="18" charset="0"/>
                <a:cs typeface="Times New Roman" panose="02020603050405020304" pitchFamily="18" charset="0"/>
              </a:rPr>
              <a:t>behaviors</a:t>
            </a:r>
            <a:r>
              <a:rPr lang="en-IN" sz="4300" dirty="0">
                <a:latin typeface="Times New Roman" panose="02020603050405020304" pitchFamily="18" charset="0"/>
                <a:cs typeface="Times New Roman" panose="02020603050405020304" pitchFamily="18" charset="0"/>
              </a:rPr>
              <a:t> and characteristics. The approach will include the following steps:</a:t>
            </a:r>
          </a:p>
          <a:p>
            <a:pPr marL="114300" indent="0">
              <a:buNone/>
            </a:pPr>
            <a:endParaRPr lang="en-IN" sz="4300" dirty="0">
              <a:latin typeface="Times New Roman" panose="02020603050405020304" pitchFamily="18" charset="0"/>
              <a:cs typeface="Times New Roman" panose="02020603050405020304" pitchFamily="18" charset="0"/>
            </a:endParaRPr>
          </a:p>
          <a:p>
            <a:r>
              <a:rPr lang="en-IN" sz="4300" b="1" dirty="0">
                <a:latin typeface="Times New Roman" panose="02020603050405020304" pitchFamily="18" charset="0"/>
                <a:cs typeface="Times New Roman" panose="02020603050405020304" pitchFamily="18" charset="0"/>
              </a:rPr>
              <a:t>Data Collection and Understanding:</a:t>
            </a:r>
            <a:endParaRPr lang="en-IN" sz="4300" dirty="0">
              <a:latin typeface="Times New Roman" panose="02020603050405020304" pitchFamily="18" charset="0"/>
              <a:cs typeface="Times New Roman" panose="02020603050405020304" pitchFamily="18" charset="0"/>
            </a:endParaRPr>
          </a:p>
          <a:p>
            <a:pPr lvl="1" indent="-457200">
              <a:buFont typeface="Arial" panose="020B0604020202020204" pitchFamily="34" charset="0"/>
              <a:buChar char="•"/>
            </a:pPr>
            <a:r>
              <a:rPr lang="en-IN" sz="3700" dirty="0">
                <a:latin typeface="Times New Roman" panose="02020603050405020304" pitchFamily="18" charset="0"/>
                <a:cs typeface="Times New Roman" panose="02020603050405020304" pitchFamily="18" charset="0"/>
              </a:rPr>
              <a:t>Load the customer segmentation dataset.</a:t>
            </a:r>
          </a:p>
          <a:p>
            <a:pPr lvl="1" indent="-457200">
              <a:buFont typeface="Arial" panose="020B0604020202020204" pitchFamily="34" charset="0"/>
              <a:buChar char="•"/>
            </a:pPr>
            <a:r>
              <a:rPr lang="en-IN" sz="3700" dirty="0">
                <a:latin typeface="Times New Roman" panose="02020603050405020304" pitchFamily="18" charset="0"/>
                <a:cs typeface="Times New Roman" panose="02020603050405020304" pitchFamily="18" charset="0"/>
              </a:rPr>
              <a:t>Understand the data structure, data types, and identify key features relevant to segmentation.</a:t>
            </a:r>
          </a:p>
          <a:p>
            <a:r>
              <a:rPr lang="en-IN" sz="4300" b="1" dirty="0">
                <a:latin typeface="Times New Roman" panose="02020603050405020304" pitchFamily="18" charset="0"/>
                <a:cs typeface="Times New Roman" panose="02020603050405020304" pitchFamily="18" charset="0"/>
              </a:rPr>
              <a:t>Data Preprocessing:</a:t>
            </a:r>
            <a:endParaRPr lang="en-IN" sz="4300" dirty="0">
              <a:latin typeface="Times New Roman" panose="02020603050405020304" pitchFamily="18" charset="0"/>
              <a:cs typeface="Times New Roman" panose="02020603050405020304" pitchFamily="18" charset="0"/>
            </a:endParaRPr>
          </a:p>
          <a:p>
            <a:pPr lvl="1" indent="-457200">
              <a:buFont typeface="Arial" panose="020B0604020202020204" pitchFamily="34" charset="0"/>
              <a:buChar char="•"/>
            </a:pPr>
            <a:r>
              <a:rPr lang="en-IN" sz="3700" dirty="0">
                <a:latin typeface="Times New Roman" panose="02020603050405020304" pitchFamily="18" charset="0"/>
                <a:cs typeface="Times New Roman" panose="02020603050405020304" pitchFamily="18" charset="0"/>
              </a:rPr>
              <a:t>Handle missing values by removing or imputing them.</a:t>
            </a:r>
          </a:p>
          <a:p>
            <a:pPr lvl="1" indent="-457200">
              <a:buFont typeface="Arial" panose="020B0604020202020204" pitchFamily="34" charset="0"/>
              <a:buChar char="•"/>
            </a:pPr>
            <a:r>
              <a:rPr lang="en-IN" sz="3700" dirty="0">
                <a:latin typeface="Times New Roman" panose="02020603050405020304" pitchFamily="18" charset="0"/>
                <a:cs typeface="Times New Roman" panose="02020603050405020304" pitchFamily="18" charset="0"/>
              </a:rPr>
              <a:t>Standardize the data using techniques like </a:t>
            </a:r>
            <a:r>
              <a:rPr lang="en-IN" sz="3700" b="1" dirty="0" err="1">
                <a:latin typeface="Times New Roman" panose="02020603050405020304" pitchFamily="18" charset="0"/>
                <a:cs typeface="Times New Roman" panose="02020603050405020304" pitchFamily="18" charset="0"/>
              </a:rPr>
              <a:t>StandardScaler</a:t>
            </a:r>
            <a:r>
              <a:rPr lang="en-IN" sz="3700" dirty="0">
                <a:latin typeface="Times New Roman" panose="02020603050405020304" pitchFamily="18" charset="0"/>
                <a:cs typeface="Times New Roman" panose="02020603050405020304" pitchFamily="18" charset="0"/>
              </a:rPr>
              <a:t> to ensure that all features contribute equally to the clustering process.</a:t>
            </a:r>
          </a:p>
          <a:p>
            <a:pPr lvl="1" indent="-457200">
              <a:buFont typeface="Arial" panose="020B0604020202020204" pitchFamily="34" charset="0"/>
              <a:buChar char="•"/>
            </a:pPr>
            <a:r>
              <a:rPr lang="en-IN" sz="3700" dirty="0">
                <a:latin typeface="Times New Roman" panose="02020603050405020304" pitchFamily="18" charset="0"/>
                <a:cs typeface="Times New Roman" panose="02020603050405020304" pitchFamily="18" charset="0"/>
              </a:rPr>
              <a:t>Select only the numeric columns that are meaningful for clustering (e.g., customer age, income, spending score, etc.).</a:t>
            </a:r>
          </a:p>
          <a:p>
            <a:r>
              <a:rPr lang="en-IN" sz="4300" b="1" dirty="0">
                <a:latin typeface="Times New Roman" panose="02020603050405020304" pitchFamily="18" charset="0"/>
                <a:cs typeface="Times New Roman" panose="02020603050405020304" pitchFamily="18" charset="0"/>
              </a:rPr>
              <a:t>Clustering Analysis:</a:t>
            </a:r>
            <a:endParaRPr lang="en-IN" sz="4300" dirty="0">
              <a:latin typeface="Times New Roman" panose="02020603050405020304" pitchFamily="18" charset="0"/>
              <a:cs typeface="Times New Roman" panose="02020603050405020304" pitchFamily="18" charset="0"/>
            </a:endParaRPr>
          </a:p>
          <a:p>
            <a:pPr lvl="1" indent="-457200">
              <a:buFont typeface="Wingdings" pitchFamily="2" charset="2"/>
              <a:buChar char="§"/>
            </a:pPr>
            <a:r>
              <a:rPr lang="en-IN" sz="3700" b="1" dirty="0">
                <a:latin typeface="Times New Roman" panose="02020603050405020304" pitchFamily="18" charset="0"/>
                <a:cs typeface="Times New Roman" panose="02020603050405020304" pitchFamily="18" charset="0"/>
              </a:rPr>
              <a:t>K-Means Clustering:</a:t>
            </a:r>
            <a:endParaRPr lang="en-IN" sz="3700" dirty="0">
              <a:latin typeface="Times New Roman" panose="02020603050405020304" pitchFamily="18" charset="0"/>
              <a:cs typeface="Times New Roman" panose="02020603050405020304" pitchFamily="18" charset="0"/>
            </a:endParaRPr>
          </a:p>
          <a:p>
            <a:pPr marL="1257300" lvl="2">
              <a:buFont typeface="Arial" panose="020B0604020202020204" pitchFamily="34" charset="0"/>
              <a:buChar char="•"/>
            </a:pPr>
            <a:r>
              <a:rPr lang="en-IN" sz="3400" dirty="0">
                <a:latin typeface="Times New Roman" panose="02020603050405020304" pitchFamily="18" charset="0"/>
                <a:cs typeface="Times New Roman" panose="02020603050405020304" pitchFamily="18" charset="0"/>
              </a:rPr>
              <a:t>Apply the Elbow Method to determine the optimal number of clusters.</a:t>
            </a:r>
          </a:p>
          <a:p>
            <a:pPr marL="1257300" lvl="2"/>
            <a:r>
              <a:rPr lang="en-IN" sz="3400" dirty="0">
                <a:latin typeface="Times New Roman" panose="02020603050405020304" pitchFamily="18" charset="0"/>
                <a:cs typeface="Times New Roman" panose="02020603050405020304" pitchFamily="18" charset="0"/>
              </a:rPr>
              <a:t>Fit the K-Means model with the chosen number of clusters.</a:t>
            </a:r>
          </a:p>
          <a:p>
            <a:pPr marL="1257300" lvl="2"/>
            <a:r>
              <a:rPr lang="en-IN" sz="3400" dirty="0">
                <a:latin typeface="Times New Roman" panose="02020603050405020304" pitchFamily="18" charset="0"/>
                <a:cs typeface="Times New Roman" panose="02020603050405020304" pitchFamily="18" charset="0"/>
              </a:rPr>
              <a:t>Assign cluster labels to each customer and </a:t>
            </a:r>
            <a:r>
              <a:rPr lang="en-IN" sz="3400" dirty="0" err="1">
                <a:latin typeface="Times New Roman" panose="02020603050405020304" pitchFamily="18" charset="0"/>
                <a:cs typeface="Times New Roman" panose="02020603050405020304" pitchFamily="18" charset="0"/>
              </a:rPr>
              <a:t>analyze</a:t>
            </a:r>
            <a:r>
              <a:rPr lang="en-IN" sz="3400" dirty="0">
                <a:latin typeface="Times New Roman" panose="02020603050405020304" pitchFamily="18" charset="0"/>
                <a:cs typeface="Times New Roman" panose="02020603050405020304" pitchFamily="18" charset="0"/>
              </a:rPr>
              <a:t> the results.</a:t>
            </a:r>
          </a:p>
          <a:p>
            <a:pPr lvl="1" indent="-457200">
              <a:buFont typeface="Wingdings" pitchFamily="2" charset="2"/>
              <a:buChar char="§"/>
            </a:pPr>
            <a:r>
              <a:rPr lang="en-IN" sz="3700" b="1" dirty="0">
                <a:latin typeface="Times New Roman" panose="02020603050405020304" pitchFamily="18" charset="0"/>
                <a:cs typeface="Times New Roman" panose="02020603050405020304" pitchFamily="18" charset="0"/>
              </a:rPr>
              <a:t>Hierarchical Clustering:</a:t>
            </a:r>
            <a:endParaRPr lang="en-IN" sz="3700" dirty="0">
              <a:latin typeface="Times New Roman" panose="02020603050405020304" pitchFamily="18" charset="0"/>
              <a:cs typeface="Times New Roman" panose="02020603050405020304" pitchFamily="18" charset="0"/>
            </a:endParaRPr>
          </a:p>
          <a:p>
            <a:pPr marL="1257300" lvl="2">
              <a:buFont typeface="Arial" panose="020B0604020202020204" pitchFamily="34" charset="0"/>
              <a:buChar char="•"/>
            </a:pPr>
            <a:r>
              <a:rPr lang="en-IN" sz="3400" dirty="0">
                <a:latin typeface="Times New Roman" panose="02020603050405020304" pitchFamily="18" charset="0"/>
                <a:cs typeface="Times New Roman" panose="02020603050405020304" pitchFamily="18" charset="0"/>
              </a:rPr>
              <a:t>Generate a dendrogram to visualize hierarchical relationships and determine the optimal number of clusters.</a:t>
            </a:r>
          </a:p>
          <a:p>
            <a:pPr marL="1257300" lvl="2">
              <a:buFont typeface="Arial" panose="020B0604020202020204" pitchFamily="34" charset="0"/>
              <a:buChar char="•"/>
            </a:pPr>
            <a:r>
              <a:rPr lang="en-IN" sz="3400" dirty="0">
                <a:latin typeface="Times New Roman" panose="02020603050405020304" pitchFamily="18" charset="0"/>
                <a:cs typeface="Times New Roman" panose="02020603050405020304" pitchFamily="18" charset="0"/>
              </a:rPr>
              <a:t>Fit the Hierarchical Clustering model based on the determined number of clusters.</a:t>
            </a:r>
          </a:p>
          <a:p>
            <a:pPr marL="1257300" lvl="2">
              <a:buFont typeface="Arial" panose="020B0604020202020204" pitchFamily="34" charset="0"/>
              <a:buChar char="•"/>
            </a:pPr>
            <a:r>
              <a:rPr lang="en-IN" sz="3400" dirty="0">
                <a:latin typeface="Times New Roman" panose="02020603050405020304" pitchFamily="18" charset="0"/>
                <a:cs typeface="Times New Roman" panose="02020603050405020304" pitchFamily="18" charset="0"/>
              </a:rPr>
              <a:t>Assign cluster labels to each customer and </a:t>
            </a:r>
            <a:r>
              <a:rPr lang="en-IN" sz="3400" dirty="0" err="1">
                <a:latin typeface="Times New Roman" panose="02020603050405020304" pitchFamily="18" charset="0"/>
                <a:cs typeface="Times New Roman" panose="02020603050405020304" pitchFamily="18" charset="0"/>
              </a:rPr>
              <a:t>analyze</a:t>
            </a:r>
            <a:r>
              <a:rPr lang="en-IN" sz="3400" dirty="0">
                <a:latin typeface="Times New Roman" panose="02020603050405020304" pitchFamily="18" charset="0"/>
                <a:cs typeface="Times New Roman" panose="02020603050405020304" pitchFamily="18" charset="0"/>
              </a:rPr>
              <a:t> the results.</a:t>
            </a:r>
          </a:p>
        </p:txBody>
      </p:sp>
      <p:pic>
        <p:nvPicPr>
          <p:cNvPr id="98" name="Google Shape;98;p2"/>
          <p:cNvPicPr preferRelativeResize="0"/>
          <p:nvPr/>
        </p:nvPicPr>
        <p:blipFill rotWithShape="1">
          <a:blip r:embed="rId3">
            <a:alphaModFix/>
          </a:blip>
          <a:srcRect/>
          <a:stretch/>
        </p:blipFill>
        <p:spPr>
          <a:xfrm>
            <a:off x="353060" y="274638"/>
            <a:ext cx="2237740" cy="755015"/>
          </a:xfrm>
          <a:prstGeom prst="rect">
            <a:avLst/>
          </a:prstGeom>
          <a:noFill/>
          <a:ln>
            <a:noFill/>
          </a:ln>
        </p:spPr>
      </p:pic>
      <p:sp>
        <p:nvSpPr>
          <p:cNvPr id="5" name="Date Placeholder 4">
            <a:extLst>
              <a:ext uri="{FF2B5EF4-FFF2-40B4-BE49-F238E27FC236}">
                <a16:creationId xmlns="" xmlns:a16="http://schemas.microsoft.com/office/drawing/2014/main" id="{DBA833EF-C631-EC77-83B4-4DEF77F4738C}"/>
              </a:ext>
            </a:extLst>
          </p:cNvPr>
          <p:cNvSpPr>
            <a:spLocks noGrp="1"/>
          </p:cNvSpPr>
          <p:nvPr>
            <p:ph type="dt" idx="10"/>
          </p:nvPr>
        </p:nvSpPr>
        <p:spPr/>
        <p:txBody>
          <a:bodyPr/>
          <a:lstStyle/>
          <a:p>
            <a:r>
              <a:rPr lang="en-US"/>
              <a:t>31/08/2024</a:t>
            </a:r>
          </a:p>
        </p:txBody>
      </p:sp>
    </p:spTree>
    <p:extLst>
      <p:ext uri="{BB962C8B-B14F-4D97-AF65-F5344CB8AC3E}">
        <p14:creationId xmlns:p14="http://schemas.microsoft.com/office/powerpoint/2010/main" val="2587990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5">
          <a:extLst>
            <a:ext uri="{FF2B5EF4-FFF2-40B4-BE49-F238E27FC236}">
              <a16:creationId xmlns="" xmlns:a16="http://schemas.microsoft.com/office/drawing/2014/main" id="{32C98153-7EC2-FFB4-7881-4D473F526537}"/>
            </a:ext>
          </a:extLst>
        </p:cNvPr>
        <p:cNvGrpSpPr/>
        <p:nvPr/>
      </p:nvGrpSpPr>
      <p:grpSpPr>
        <a:xfrm>
          <a:off x="0" y="0"/>
          <a:ext cx="0" cy="0"/>
          <a:chOff x="0" y="0"/>
          <a:chExt cx="0" cy="0"/>
        </a:xfrm>
      </p:grpSpPr>
      <p:sp>
        <p:nvSpPr>
          <p:cNvPr id="96" name="Google Shape;96;p2">
            <a:extLst>
              <a:ext uri="{FF2B5EF4-FFF2-40B4-BE49-F238E27FC236}">
                <a16:creationId xmlns="" xmlns:a16="http://schemas.microsoft.com/office/drawing/2014/main" id="{86BC4148-CA5B-A95B-6B10-D4B8673A6408}"/>
              </a:ext>
            </a:extLst>
          </p:cNvPr>
          <p:cNvSpPr txBox="1">
            <a:spLocks noGrp="1"/>
          </p:cNvSpPr>
          <p:nvPr>
            <p:ph type="title"/>
          </p:nvPr>
        </p:nvSpPr>
        <p:spPr>
          <a:xfrm>
            <a:off x="701749" y="274638"/>
            <a:ext cx="8229600" cy="947308"/>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r>
              <a:rPr lang="en-US" sz="3600" dirty="0"/>
              <a:t>      </a:t>
            </a:r>
            <a:r>
              <a:rPr lang="en-US" sz="3600" dirty="0">
                <a:latin typeface="Times New Roman" panose="02020603050405020304" pitchFamily="18" charset="0"/>
                <a:cs typeface="Times New Roman" panose="02020603050405020304" pitchFamily="18" charset="0"/>
              </a:rPr>
              <a:t>Customer Segmentation</a:t>
            </a:r>
            <a:endParaRPr sz="3600" dirty="0">
              <a:latin typeface="Times New Roman"/>
              <a:cs typeface="Times New Roman"/>
            </a:endParaRPr>
          </a:p>
        </p:txBody>
      </p:sp>
      <p:sp>
        <p:nvSpPr>
          <p:cNvPr id="97" name="Google Shape;97;p2">
            <a:extLst>
              <a:ext uri="{FF2B5EF4-FFF2-40B4-BE49-F238E27FC236}">
                <a16:creationId xmlns="" xmlns:a16="http://schemas.microsoft.com/office/drawing/2014/main" id="{07EFFEEB-D546-EB16-208B-D24285B541EB}"/>
              </a:ext>
            </a:extLst>
          </p:cNvPr>
          <p:cNvSpPr txBox="1">
            <a:spLocks noGrp="1"/>
          </p:cNvSpPr>
          <p:nvPr>
            <p:ph type="body" idx="1"/>
          </p:nvPr>
        </p:nvSpPr>
        <p:spPr>
          <a:xfrm>
            <a:off x="457200" y="1221946"/>
            <a:ext cx="8229600" cy="5361416"/>
          </a:xfrm>
          <a:prstGeom prst="rect">
            <a:avLst/>
          </a:prstGeom>
          <a:noFill/>
          <a:ln>
            <a:noFill/>
          </a:ln>
        </p:spPr>
        <p:txBody>
          <a:bodyPr spcFirstLastPara="1" wrap="square" lIns="91425" tIns="45700" rIns="91425" bIns="45700" anchor="t" anchorCtr="0">
            <a:normAutofit/>
          </a:bodyPr>
          <a:lstStyle/>
          <a:p>
            <a:pPr marL="0" marR="0" lvl="0" indent="0" algn="just" defTabSz="914400" rtl="0" eaLnBrk="0" fontAlgn="base" latinLnBrk="0" hangingPunct="0">
              <a:lnSpc>
                <a:spcPct val="100000"/>
              </a:lnSpc>
              <a:spcBef>
                <a:spcPct val="0"/>
              </a:spcBef>
              <a:spcAft>
                <a:spcPct val="0"/>
              </a:spcAft>
              <a:buClrTx/>
              <a:buSzTx/>
              <a:buNone/>
              <a:tabLst/>
            </a:pPr>
            <a:r>
              <a:rPr lang="en-US" dirty="0">
                <a:latin typeface="Times New Roman"/>
                <a:cs typeface="Times New Roman"/>
              </a:rPr>
              <a:t>  </a:t>
            </a:r>
            <a:r>
              <a:rPr lang="en-US" sz="3600" dirty="0">
                <a:latin typeface="Times New Roman"/>
                <a:cs typeface="Times New Roman"/>
              </a:rPr>
              <a:t>Proposed System / Methodology</a:t>
            </a:r>
          </a:p>
          <a:p>
            <a:pPr marL="0" marR="0" lvl="0" indent="0" algn="just" defTabSz="914400" rtl="0" eaLnBrk="0" fontAlgn="base" latinLnBrk="0" hangingPunct="0">
              <a:lnSpc>
                <a:spcPct val="100000"/>
              </a:lnSpc>
              <a:spcBef>
                <a:spcPct val="0"/>
              </a:spcBef>
              <a:spcAft>
                <a:spcPct val="0"/>
              </a:spcAft>
              <a:buClrTx/>
              <a:buSzTx/>
              <a:buNone/>
              <a:tabLst/>
            </a:pPr>
            <a:endParaRPr lang="en-US" sz="3600" dirty="0">
              <a:latin typeface="Times New Roman"/>
              <a:cs typeface="Times New Roman"/>
            </a:endParaRPr>
          </a:p>
          <a:p>
            <a:r>
              <a:rPr lang="en-IN" sz="1800" b="1" dirty="0">
                <a:latin typeface="Times New Roman" panose="02020603050405020304" pitchFamily="18" charset="0"/>
                <a:cs typeface="Times New Roman" panose="02020603050405020304" pitchFamily="18" charset="0"/>
              </a:rPr>
              <a:t>Model Evaluation and Comparison:</a:t>
            </a:r>
            <a:endParaRPr lang="en-IN" sz="1800"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IN" sz="1800" dirty="0">
                <a:latin typeface="Times New Roman" panose="02020603050405020304" pitchFamily="18" charset="0"/>
                <a:cs typeface="Times New Roman" panose="02020603050405020304" pitchFamily="18" charset="0"/>
              </a:rPr>
              <a:t>Evaluate the clustering performance using the </a:t>
            </a:r>
            <a:r>
              <a:rPr lang="en-IN" sz="1800" b="1" dirty="0">
                <a:latin typeface="Times New Roman" panose="02020603050405020304" pitchFamily="18" charset="0"/>
                <a:cs typeface="Times New Roman" panose="02020603050405020304" pitchFamily="18" charset="0"/>
              </a:rPr>
              <a:t>Silhouette Score</a:t>
            </a:r>
            <a:r>
              <a:rPr lang="en-IN" sz="1800" dirty="0">
                <a:latin typeface="Times New Roman" panose="02020603050405020304" pitchFamily="18" charset="0"/>
                <a:cs typeface="Times New Roman" panose="02020603050405020304" pitchFamily="18" charset="0"/>
              </a:rPr>
              <a:t> to measure the quality of clusters.</a:t>
            </a:r>
          </a:p>
          <a:p>
            <a:pPr marL="742950" lvl="1" indent="-285750">
              <a:buFont typeface="Arial" panose="020B0604020202020204" pitchFamily="34" charset="0"/>
              <a:buChar char="•"/>
            </a:pPr>
            <a:r>
              <a:rPr lang="en-IN" sz="1800" dirty="0">
                <a:latin typeface="Times New Roman" panose="02020603050405020304" pitchFamily="18" charset="0"/>
                <a:cs typeface="Times New Roman" panose="02020603050405020304" pitchFamily="18" charset="0"/>
              </a:rPr>
              <a:t>Compare the results of K-Means and Hierarchical Clustering based on visualization, interpretability, and silhouette score.</a:t>
            </a:r>
          </a:p>
          <a:p>
            <a:pPr marL="742950" lvl="1" indent="-285750">
              <a:buFont typeface="Arial" panose="020B0604020202020204" pitchFamily="34" charset="0"/>
              <a:buChar char="•"/>
            </a:pPr>
            <a:r>
              <a:rPr lang="en-IN" sz="1800" dirty="0">
                <a:latin typeface="Times New Roman" panose="02020603050405020304" pitchFamily="18" charset="0"/>
                <a:cs typeface="Times New Roman" panose="02020603050405020304" pitchFamily="18" charset="0"/>
              </a:rPr>
              <a:t>Select the best-performing model to understand distinct customer segments.</a:t>
            </a:r>
          </a:p>
          <a:p>
            <a:r>
              <a:rPr lang="en-IN" sz="1800" b="1" dirty="0">
                <a:latin typeface="Times New Roman" panose="02020603050405020304" pitchFamily="18" charset="0"/>
                <a:cs typeface="Times New Roman" panose="02020603050405020304" pitchFamily="18" charset="0"/>
              </a:rPr>
              <a:t>Insights and Interpretation:</a:t>
            </a:r>
            <a:endParaRPr lang="en-IN" sz="1800"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IN" sz="1800" dirty="0">
                <a:latin typeface="Times New Roman" panose="02020603050405020304" pitchFamily="18" charset="0"/>
                <a:cs typeface="Times New Roman" panose="02020603050405020304" pitchFamily="18" charset="0"/>
              </a:rPr>
              <a:t>Interpret the clusters formed by the chosen model to derive actionable insights for marketing strategies, customer targeting, and personalized promotions.</a:t>
            </a:r>
          </a:p>
          <a:p>
            <a:pPr marL="342900" lvl="0" indent="-139700" algn="just" rtl="0">
              <a:spcBef>
                <a:spcPts val="640"/>
              </a:spcBef>
              <a:spcAft>
                <a:spcPts val="0"/>
              </a:spcAft>
              <a:buClr>
                <a:schemeClr val="dk1"/>
              </a:buClr>
              <a:buSzPts val="3200"/>
              <a:buNone/>
            </a:pPr>
            <a:endParaRPr sz="1800" dirty="0">
              <a:latin typeface="Times New Roman" panose="02020603050405020304" pitchFamily="18" charset="0"/>
              <a:cs typeface="Times New Roman" panose="02020603050405020304" pitchFamily="18" charset="0"/>
            </a:endParaRPr>
          </a:p>
          <a:p>
            <a:pPr marL="342900" lvl="0" indent="-139700" algn="just" rtl="0">
              <a:spcBef>
                <a:spcPts val="640"/>
              </a:spcBef>
              <a:spcAft>
                <a:spcPts val="0"/>
              </a:spcAft>
              <a:buClr>
                <a:schemeClr val="dk1"/>
              </a:buClr>
              <a:buSzPts val="3200"/>
              <a:buNone/>
            </a:pPr>
            <a:endParaRPr dirty="0">
              <a:latin typeface="Times New Roman" panose="02020603050405020304" pitchFamily="18" charset="0"/>
              <a:cs typeface="Times New Roman" panose="02020603050405020304" pitchFamily="18" charset="0"/>
            </a:endParaRPr>
          </a:p>
        </p:txBody>
      </p:sp>
      <p:pic>
        <p:nvPicPr>
          <p:cNvPr id="98" name="Google Shape;98;p2">
            <a:extLst>
              <a:ext uri="{FF2B5EF4-FFF2-40B4-BE49-F238E27FC236}">
                <a16:creationId xmlns="" xmlns:a16="http://schemas.microsoft.com/office/drawing/2014/main" id="{EF12F204-B41B-C62C-F9C4-C63B80734F19}"/>
              </a:ext>
            </a:extLst>
          </p:cNvPr>
          <p:cNvPicPr preferRelativeResize="0"/>
          <p:nvPr/>
        </p:nvPicPr>
        <p:blipFill rotWithShape="1">
          <a:blip r:embed="rId3">
            <a:alphaModFix/>
          </a:blip>
          <a:srcRect/>
          <a:stretch/>
        </p:blipFill>
        <p:spPr>
          <a:xfrm>
            <a:off x="353060" y="274638"/>
            <a:ext cx="2237740" cy="755015"/>
          </a:xfrm>
          <a:prstGeom prst="rect">
            <a:avLst/>
          </a:prstGeom>
          <a:noFill/>
          <a:ln>
            <a:noFill/>
          </a:ln>
        </p:spPr>
      </p:pic>
      <p:sp>
        <p:nvSpPr>
          <p:cNvPr id="5" name="Date Placeholder 4">
            <a:extLst>
              <a:ext uri="{FF2B5EF4-FFF2-40B4-BE49-F238E27FC236}">
                <a16:creationId xmlns="" xmlns:a16="http://schemas.microsoft.com/office/drawing/2014/main" id="{46C93A8E-B019-E925-4FCD-395863D6CFB7}"/>
              </a:ext>
            </a:extLst>
          </p:cNvPr>
          <p:cNvSpPr>
            <a:spLocks noGrp="1"/>
          </p:cNvSpPr>
          <p:nvPr>
            <p:ph type="dt" idx="10"/>
          </p:nvPr>
        </p:nvSpPr>
        <p:spPr/>
        <p:txBody>
          <a:bodyPr/>
          <a:lstStyle/>
          <a:p>
            <a:r>
              <a:rPr lang="en-US"/>
              <a:t>31/08/2024</a:t>
            </a:r>
          </a:p>
        </p:txBody>
      </p:sp>
    </p:spTree>
    <p:extLst>
      <p:ext uri="{BB962C8B-B14F-4D97-AF65-F5344CB8AC3E}">
        <p14:creationId xmlns:p14="http://schemas.microsoft.com/office/powerpoint/2010/main" val="33513615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5446A65-1A69-C3F5-C946-2594196B19BF}"/>
              </a:ext>
            </a:extLst>
          </p:cNvPr>
          <p:cNvSpPr>
            <a:spLocks noGrp="1"/>
          </p:cNvSpPr>
          <p:nvPr>
            <p:ph type="title"/>
          </p:nvPr>
        </p:nvSpPr>
        <p:spPr/>
        <p:txBody>
          <a:bodyPr>
            <a:normAutofit/>
          </a:bodyPr>
          <a:lstStyle/>
          <a:p>
            <a:r>
              <a:rPr lang="en-US" sz="3200">
                <a:latin typeface="Times New Roman"/>
              </a:rPr>
              <a:t>Architectural Diagram</a:t>
            </a:r>
          </a:p>
        </p:txBody>
      </p:sp>
      <p:sp>
        <p:nvSpPr>
          <p:cNvPr id="4" name="Date Placeholder 3">
            <a:extLst>
              <a:ext uri="{FF2B5EF4-FFF2-40B4-BE49-F238E27FC236}">
                <a16:creationId xmlns="" xmlns:a16="http://schemas.microsoft.com/office/drawing/2014/main" id="{CCC09EDF-C2C7-89BA-45D0-E0781321F909}"/>
              </a:ext>
            </a:extLst>
          </p:cNvPr>
          <p:cNvSpPr>
            <a:spLocks noGrp="1"/>
          </p:cNvSpPr>
          <p:nvPr>
            <p:ph type="dt" idx="10"/>
          </p:nvPr>
        </p:nvSpPr>
        <p:spPr/>
        <p:txBody>
          <a:bodyPr/>
          <a:lstStyle/>
          <a:p>
            <a:r>
              <a:rPr lang="en-US"/>
              <a:t>31/08/2024</a:t>
            </a:r>
          </a:p>
        </p:txBody>
      </p:sp>
      <p:sp>
        <p:nvSpPr>
          <p:cNvPr id="3" name="AutoShape 2" descr="Architecture of model based on customer segmentation and service comparison "/>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7" name="AutoShape 4" descr="Architecture of model based on customer segmentation and service comparison "/>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3500" y="1414035"/>
            <a:ext cx="6085067" cy="4310904"/>
          </a:xfrm>
          <a:prstGeom prst="rect">
            <a:avLst/>
          </a:prstGeom>
        </p:spPr>
      </p:pic>
    </p:spTree>
    <p:extLst>
      <p:ext uri="{BB962C8B-B14F-4D97-AF65-F5344CB8AC3E}">
        <p14:creationId xmlns:p14="http://schemas.microsoft.com/office/powerpoint/2010/main" val="11169677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5">
          <a:extLst>
            <a:ext uri="{FF2B5EF4-FFF2-40B4-BE49-F238E27FC236}">
              <a16:creationId xmlns="" xmlns:a16="http://schemas.microsoft.com/office/drawing/2014/main" id="{70306FFC-1207-8EFD-A2A3-5E8A8D380CEE}"/>
            </a:ext>
          </a:extLst>
        </p:cNvPr>
        <p:cNvGrpSpPr/>
        <p:nvPr/>
      </p:nvGrpSpPr>
      <p:grpSpPr>
        <a:xfrm>
          <a:off x="0" y="0"/>
          <a:ext cx="0" cy="0"/>
          <a:chOff x="0" y="0"/>
          <a:chExt cx="0" cy="0"/>
        </a:xfrm>
      </p:grpSpPr>
      <p:sp>
        <p:nvSpPr>
          <p:cNvPr id="106" name="Google Shape;106;p5">
            <a:extLst>
              <a:ext uri="{FF2B5EF4-FFF2-40B4-BE49-F238E27FC236}">
                <a16:creationId xmlns="" xmlns:a16="http://schemas.microsoft.com/office/drawing/2014/main" id="{55085F03-A8C1-BFE3-5A44-79B651E44E6C}"/>
              </a:ext>
            </a:extLst>
          </p:cNvPr>
          <p:cNvSpPr txBox="1">
            <a:spLocks noGrp="1"/>
          </p:cNvSpPr>
          <p:nvPr>
            <p:ph type="body" idx="1"/>
          </p:nvPr>
        </p:nvSpPr>
        <p:spPr>
          <a:xfrm>
            <a:off x="212652" y="1313121"/>
            <a:ext cx="8739962" cy="5087679"/>
          </a:xfrm>
          <a:prstGeom prst="rect">
            <a:avLst/>
          </a:prstGeom>
          <a:noFill/>
          <a:ln>
            <a:noFill/>
          </a:ln>
        </p:spPr>
        <p:txBody>
          <a:bodyPr spcFirstLastPara="1" wrap="square" lIns="91425" tIns="45700" rIns="91425" bIns="45700" anchor="t" anchorCtr="0">
            <a:normAutofit fontScale="92500" lnSpcReduction="20000"/>
          </a:bodyPr>
          <a:lstStyle/>
          <a:p>
            <a:pPr marL="571500" lvl="1" indent="0">
              <a:buNone/>
            </a:pPr>
            <a:r>
              <a:rPr lang="en-US" sz="3500" dirty="0">
                <a:latin typeface="Times New Roman"/>
                <a:cs typeface="Times New Roman"/>
              </a:rPr>
              <a:t>Technologies/Tool Used: </a:t>
            </a:r>
          </a:p>
          <a:p>
            <a:pPr marL="571500" lvl="1" indent="0">
              <a:buNone/>
            </a:pPr>
            <a:endParaRPr lang="en-US" sz="900" dirty="0">
              <a:latin typeface="Times New Roman"/>
              <a:cs typeface="Times New Roman"/>
            </a:endParaRPr>
          </a:p>
          <a:p>
            <a:pPr algn="just"/>
            <a:r>
              <a:rPr lang="en-IN" sz="1600" b="1" dirty="0">
                <a:latin typeface="Times New Roman" panose="02020603050405020304" pitchFamily="18" charset="0"/>
                <a:cs typeface="Times New Roman" panose="02020603050405020304" pitchFamily="18" charset="0"/>
              </a:rPr>
              <a:t>Python Programming Language:</a:t>
            </a:r>
            <a:endParaRPr lang="en-IN" sz="1600" dirty="0">
              <a:latin typeface="Times New Roman" panose="02020603050405020304" pitchFamily="18" charset="0"/>
              <a:cs typeface="Times New Roman" panose="02020603050405020304" pitchFamily="18" charset="0"/>
            </a:endParaRPr>
          </a:p>
          <a:p>
            <a:pPr lvl="1" indent="-457200" algn="just">
              <a:buFont typeface="Arial" panose="020B0604020202020204" pitchFamily="34" charset="0"/>
              <a:buChar char="•"/>
            </a:pPr>
            <a:r>
              <a:rPr lang="en-IN" sz="1600" dirty="0">
                <a:latin typeface="Times New Roman" panose="02020603050405020304" pitchFamily="18" charset="0"/>
                <a:cs typeface="Times New Roman" panose="02020603050405020304" pitchFamily="18" charset="0"/>
              </a:rPr>
              <a:t>Python will be used as the primary programming language due to its wide range of libraries and tools for data analysis and machine learning.</a:t>
            </a:r>
          </a:p>
          <a:p>
            <a:pPr algn="just"/>
            <a:r>
              <a:rPr lang="en-IN" sz="1600" b="1" dirty="0" err="1">
                <a:latin typeface="Times New Roman" panose="02020603050405020304" pitchFamily="18" charset="0"/>
                <a:cs typeface="Times New Roman" panose="02020603050405020304" pitchFamily="18" charset="0"/>
              </a:rPr>
              <a:t>Jupyter</a:t>
            </a:r>
            <a:r>
              <a:rPr lang="en-IN" sz="1600" b="1" dirty="0">
                <a:latin typeface="Times New Roman" panose="02020603050405020304" pitchFamily="18" charset="0"/>
                <a:cs typeface="Times New Roman" panose="02020603050405020304" pitchFamily="18" charset="0"/>
              </a:rPr>
              <a:t> Lab/Notebook:</a:t>
            </a:r>
            <a:endParaRPr lang="en-IN" sz="1600" dirty="0">
              <a:latin typeface="Times New Roman" panose="02020603050405020304" pitchFamily="18" charset="0"/>
              <a:cs typeface="Times New Roman" panose="02020603050405020304" pitchFamily="18" charset="0"/>
            </a:endParaRPr>
          </a:p>
          <a:p>
            <a:pPr lvl="1" indent="-457200" algn="just">
              <a:buFont typeface="Arial" panose="020B0604020202020204" pitchFamily="34" charset="0"/>
              <a:buChar char="•"/>
            </a:pPr>
            <a:r>
              <a:rPr lang="en-IN" sz="1600" dirty="0" err="1">
                <a:latin typeface="Times New Roman" panose="02020603050405020304" pitchFamily="18" charset="0"/>
                <a:cs typeface="Times New Roman" panose="02020603050405020304" pitchFamily="18" charset="0"/>
              </a:rPr>
              <a:t>Jupyter</a:t>
            </a:r>
            <a:r>
              <a:rPr lang="en-IN" sz="1600" dirty="0">
                <a:latin typeface="Times New Roman" panose="02020603050405020304" pitchFamily="18" charset="0"/>
                <a:cs typeface="Times New Roman" panose="02020603050405020304" pitchFamily="18" charset="0"/>
              </a:rPr>
              <a:t> Lab or Notebook will be used as the development environment for running Python code, visualizing results, and documenting the analysis process interactively.</a:t>
            </a:r>
          </a:p>
          <a:p>
            <a:pPr algn="just"/>
            <a:r>
              <a:rPr lang="en-IN" sz="1600" b="1" dirty="0">
                <a:latin typeface="Times New Roman" panose="02020603050405020304" pitchFamily="18" charset="0"/>
                <a:cs typeface="Times New Roman" panose="02020603050405020304" pitchFamily="18" charset="0"/>
              </a:rPr>
              <a:t>Data Manipulation and Analysis Libraries:</a:t>
            </a:r>
            <a:endParaRPr lang="en-IN" sz="1600" dirty="0">
              <a:latin typeface="Times New Roman" panose="02020603050405020304" pitchFamily="18" charset="0"/>
              <a:cs typeface="Times New Roman" panose="02020603050405020304" pitchFamily="18" charset="0"/>
            </a:endParaRPr>
          </a:p>
          <a:p>
            <a:pPr lvl="1" indent="-457200" algn="just">
              <a:buFont typeface="Arial" panose="020B0604020202020204" pitchFamily="34" charset="0"/>
              <a:buChar char="•"/>
            </a:pPr>
            <a:r>
              <a:rPr lang="en-IN" sz="1600" b="1" dirty="0">
                <a:latin typeface="Times New Roman" panose="02020603050405020304" pitchFamily="18" charset="0"/>
                <a:cs typeface="Times New Roman" panose="02020603050405020304" pitchFamily="18" charset="0"/>
              </a:rPr>
              <a:t>Pandas:</a:t>
            </a:r>
            <a:r>
              <a:rPr lang="en-IN" sz="1600" dirty="0">
                <a:latin typeface="Times New Roman" panose="02020603050405020304" pitchFamily="18" charset="0"/>
                <a:cs typeface="Times New Roman" panose="02020603050405020304" pitchFamily="18" charset="0"/>
              </a:rPr>
              <a:t> For loading and preprocessing the dataset (handling missing values, data manipulation).</a:t>
            </a:r>
          </a:p>
          <a:p>
            <a:pPr lvl="1" indent="-457200" algn="just">
              <a:buFont typeface="Arial" panose="020B0604020202020204" pitchFamily="34" charset="0"/>
              <a:buChar char="•"/>
            </a:pPr>
            <a:r>
              <a:rPr lang="en-IN" sz="1600" b="1" dirty="0">
                <a:latin typeface="Times New Roman" panose="02020603050405020304" pitchFamily="18" charset="0"/>
                <a:cs typeface="Times New Roman" panose="02020603050405020304" pitchFamily="18" charset="0"/>
              </a:rPr>
              <a:t>NumPy:</a:t>
            </a:r>
            <a:r>
              <a:rPr lang="en-IN" sz="1600" dirty="0">
                <a:latin typeface="Times New Roman" panose="02020603050405020304" pitchFamily="18" charset="0"/>
                <a:cs typeface="Times New Roman" panose="02020603050405020304" pitchFamily="18" charset="0"/>
              </a:rPr>
              <a:t> For numerical operations and mathematical computations.</a:t>
            </a:r>
          </a:p>
          <a:p>
            <a:pPr algn="just"/>
            <a:r>
              <a:rPr lang="en-IN" sz="1600" b="1" dirty="0">
                <a:latin typeface="Times New Roman" panose="02020603050405020304" pitchFamily="18" charset="0"/>
                <a:cs typeface="Times New Roman" panose="02020603050405020304" pitchFamily="18" charset="0"/>
              </a:rPr>
              <a:t>Data Visualization Libraries:</a:t>
            </a:r>
            <a:endParaRPr lang="en-IN" sz="1600" dirty="0">
              <a:latin typeface="Times New Roman" panose="02020603050405020304" pitchFamily="18" charset="0"/>
              <a:cs typeface="Times New Roman" panose="02020603050405020304" pitchFamily="18" charset="0"/>
            </a:endParaRPr>
          </a:p>
          <a:p>
            <a:pPr lvl="1" indent="-457200" algn="just">
              <a:buFont typeface="Arial" panose="020B0604020202020204" pitchFamily="34" charset="0"/>
              <a:buChar char="•"/>
            </a:pPr>
            <a:r>
              <a:rPr lang="en-IN" sz="1600" b="1" dirty="0">
                <a:latin typeface="Times New Roman" panose="02020603050405020304" pitchFamily="18" charset="0"/>
                <a:cs typeface="Times New Roman" panose="02020603050405020304" pitchFamily="18" charset="0"/>
              </a:rPr>
              <a:t>Matplotlib:</a:t>
            </a:r>
            <a:r>
              <a:rPr lang="en-IN" sz="1600" dirty="0">
                <a:latin typeface="Times New Roman" panose="02020603050405020304" pitchFamily="18" charset="0"/>
                <a:cs typeface="Times New Roman" panose="02020603050405020304" pitchFamily="18" charset="0"/>
              </a:rPr>
              <a:t> For creating basic visualizations (Elbow method plot, scatter plots).</a:t>
            </a:r>
          </a:p>
          <a:p>
            <a:pPr lvl="1" indent="-457200" algn="just">
              <a:buFont typeface="Arial" panose="020B0604020202020204" pitchFamily="34" charset="0"/>
              <a:buChar char="•"/>
            </a:pPr>
            <a:r>
              <a:rPr lang="en-IN" sz="1600" b="1" dirty="0">
                <a:latin typeface="Times New Roman" panose="02020603050405020304" pitchFamily="18" charset="0"/>
                <a:cs typeface="Times New Roman" panose="02020603050405020304" pitchFamily="18" charset="0"/>
              </a:rPr>
              <a:t>Seaborn:</a:t>
            </a:r>
            <a:r>
              <a:rPr lang="en-IN" sz="1600" dirty="0">
                <a:latin typeface="Times New Roman" panose="02020603050405020304" pitchFamily="18" charset="0"/>
                <a:cs typeface="Times New Roman" panose="02020603050405020304" pitchFamily="18" charset="0"/>
              </a:rPr>
              <a:t> For enhanced visualization (plotting clusters, dendrograms).</a:t>
            </a:r>
          </a:p>
          <a:p>
            <a:pPr algn="just"/>
            <a:r>
              <a:rPr lang="en-IN" sz="1600" b="1" dirty="0">
                <a:latin typeface="Times New Roman" panose="02020603050405020304" pitchFamily="18" charset="0"/>
                <a:cs typeface="Times New Roman" panose="02020603050405020304" pitchFamily="18" charset="0"/>
              </a:rPr>
              <a:t>Machine Learning and Clustering Libraries:</a:t>
            </a:r>
            <a:endParaRPr lang="en-IN" sz="1600" dirty="0">
              <a:latin typeface="Times New Roman" panose="02020603050405020304" pitchFamily="18" charset="0"/>
              <a:cs typeface="Times New Roman" panose="02020603050405020304" pitchFamily="18" charset="0"/>
            </a:endParaRPr>
          </a:p>
          <a:p>
            <a:pPr lvl="1" indent="-457200" algn="just">
              <a:buFont typeface="Arial" panose="020B0604020202020204" pitchFamily="34" charset="0"/>
              <a:buChar char="•"/>
            </a:pPr>
            <a:r>
              <a:rPr lang="en-IN" sz="1600" b="1" dirty="0">
                <a:latin typeface="Times New Roman" panose="02020603050405020304" pitchFamily="18" charset="0"/>
                <a:cs typeface="Times New Roman" panose="02020603050405020304" pitchFamily="18" charset="0"/>
              </a:rPr>
              <a:t>Scikit-Learn (</a:t>
            </a:r>
            <a:r>
              <a:rPr lang="en-IN" sz="1600" b="1" dirty="0" err="1">
                <a:latin typeface="Times New Roman" panose="02020603050405020304" pitchFamily="18" charset="0"/>
                <a:cs typeface="Times New Roman" panose="02020603050405020304" pitchFamily="18" charset="0"/>
              </a:rPr>
              <a:t>sklearn</a:t>
            </a:r>
            <a:r>
              <a:rPr lang="en-IN" sz="1600" b="1" dirty="0">
                <a:latin typeface="Times New Roman" panose="02020603050405020304" pitchFamily="18" charset="0"/>
                <a:cs typeface="Times New Roman" panose="02020603050405020304" pitchFamily="18" charset="0"/>
              </a:rPr>
              <a:t>):</a:t>
            </a:r>
            <a:r>
              <a:rPr lang="en-IN" sz="1600" dirty="0">
                <a:latin typeface="Times New Roman" panose="02020603050405020304" pitchFamily="18" charset="0"/>
                <a:cs typeface="Times New Roman" panose="02020603050405020304" pitchFamily="18" charset="0"/>
              </a:rPr>
              <a:t> For implementing K-Means Clustering, Hierarchical Clustering, data scaling (</a:t>
            </a:r>
            <a:r>
              <a:rPr lang="en-IN" sz="1600" dirty="0" err="1">
                <a:latin typeface="Times New Roman" panose="02020603050405020304" pitchFamily="18" charset="0"/>
                <a:cs typeface="Times New Roman" panose="02020603050405020304" pitchFamily="18" charset="0"/>
              </a:rPr>
              <a:t>StandardScaler</a:t>
            </a:r>
            <a:r>
              <a:rPr lang="en-IN" sz="1600" dirty="0">
                <a:latin typeface="Times New Roman" panose="02020603050405020304" pitchFamily="18" charset="0"/>
                <a:cs typeface="Times New Roman" panose="02020603050405020304" pitchFamily="18" charset="0"/>
              </a:rPr>
              <a:t>), and evaluation metrics (Silhouette Score).</a:t>
            </a:r>
          </a:p>
          <a:p>
            <a:pPr lvl="1" indent="-457200" algn="just">
              <a:buFont typeface="Arial" panose="020B0604020202020204" pitchFamily="34" charset="0"/>
              <a:buChar char="•"/>
            </a:pPr>
            <a:r>
              <a:rPr lang="en-IN" sz="1600" b="1" dirty="0">
                <a:latin typeface="Times New Roman" panose="02020603050405020304" pitchFamily="18" charset="0"/>
                <a:cs typeface="Times New Roman" panose="02020603050405020304" pitchFamily="18" charset="0"/>
              </a:rPr>
              <a:t>SciPy:</a:t>
            </a:r>
            <a:r>
              <a:rPr lang="en-IN" sz="1600" dirty="0">
                <a:latin typeface="Times New Roman" panose="02020603050405020304" pitchFamily="18" charset="0"/>
                <a:cs typeface="Times New Roman" panose="02020603050405020304" pitchFamily="18" charset="0"/>
              </a:rPr>
              <a:t> For hierarchical clustering and dendrogram plotting.</a:t>
            </a:r>
          </a:p>
          <a:p>
            <a:pPr algn="just"/>
            <a:r>
              <a:rPr lang="en-IN" sz="1600" b="1" dirty="0">
                <a:latin typeface="Times New Roman" panose="02020603050405020304" pitchFamily="18" charset="0"/>
                <a:cs typeface="Times New Roman" panose="02020603050405020304" pitchFamily="18" charset="0"/>
              </a:rPr>
              <a:t>Data Standardization:</a:t>
            </a:r>
            <a:endParaRPr lang="en-IN" sz="1600" dirty="0">
              <a:latin typeface="Times New Roman" panose="02020603050405020304" pitchFamily="18" charset="0"/>
              <a:cs typeface="Times New Roman" panose="02020603050405020304" pitchFamily="18" charset="0"/>
            </a:endParaRPr>
          </a:p>
          <a:p>
            <a:pPr lvl="1" indent="-457200" algn="just">
              <a:buFont typeface="Arial" panose="020B0604020202020204" pitchFamily="34" charset="0"/>
              <a:buChar char="•"/>
            </a:pPr>
            <a:r>
              <a:rPr lang="en-IN" sz="1600" b="1" dirty="0" err="1">
                <a:latin typeface="Times New Roman" panose="02020603050405020304" pitchFamily="18" charset="0"/>
                <a:cs typeface="Times New Roman" panose="02020603050405020304" pitchFamily="18" charset="0"/>
              </a:rPr>
              <a:t>StandardScaler</a:t>
            </a:r>
            <a:r>
              <a:rPr lang="en-IN" sz="1600" dirty="0">
                <a:latin typeface="Times New Roman" panose="02020603050405020304" pitchFamily="18" charset="0"/>
                <a:cs typeface="Times New Roman" panose="02020603050405020304" pitchFamily="18" charset="0"/>
              </a:rPr>
              <a:t> from </a:t>
            </a:r>
            <a:r>
              <a:rPr lang="en-IN" sz="1600" dirty="0" err="1">
                <a:latin typeface="Times New Roman" panose="02020603050405020304" pitchFamily="18" charset="0"/>
                <a:cs typeface="Times New Roman" panose="02020603050405020304" pitchFamily="18" charset="0"/>
              </a:rPr>
              <a:t>sklearn.preprocessing</a:t>
            </a:r>
            <a:r>
              <a:rPr lang="en-IN" sz="1600" dirty="0">
                <a:latin typeface="Times New Roman" panose="02020603050405020304" pitchFamily="18" charset="0"/>
                <a:cs typeface="Times New Roman" panose="02020603050405020304" pitchFamily="18" charset="0"/>
              </a:rPr>
              <a:t> to normalize features before applying clustering algorithms.</a:t>
            </a:r>
          </a:p>
          <a:p>
            <a:pPr marL="571500" lvl="1" indent="0" algn="just">
              <a:buNone/>
            </a:pPr>
            <a:endParaRPr lang="en-US" sz="700" dirty="0">
              <a:latin typeface="Times New Roman" panose="02020603050405020304" pitchFamily="18" charset="0"/>
              <a:cs typeface="Times New Roman" panose="02020603050405020304" pitchFamily="18" charset="0"/>
            </a:endParaRPr>
          </a:p>
          <a:p>
            <a:pPr marL="571500" lvl="1" indent="0" algn="just">
              <a:buNone/>
            </a:pPr>
            <a:endParaRPr lang="en-US" sz="700" dirty="0">
              <a:latin typeface="Times New Roman" panose="02020603050405020304" pitchFamily="18" charset="0"/>
              <a:cs typeface="Times New Roman" panose="02020603050405020304" pitchFamily="18" charset="0"/>
            </a:endParaRPr>
          </a:p>
          <a:p>
            <a:pPr lvl="1"/>
            <a:endParaRPr lang="en-US" sz="600" dirty="0">
              <a:latin typeface="Times New Roman" panose="02020603050405020304" pitchFamily="18" charset="0"/>
              <a:cs typeface="Times New Roman" panose="02020603050405020304" pitchFamily="18" charset="0"/>
            </a:endParaRPr>
          </a:p>
          <a:p>
            <a:pPr marL="571500" lvl="1" indent="0">
              <a:buNone/>
            </a:pPr>
            <a:endParaRPr lang="en-US" sz="800" dirty="0">
              <a:latin typeface="Times New Roman" panose="02020603050405020304" pitchFamily="18" charset="0"/>
              <a:cs typeface="Times New Roman" panose="02020603050405020304" pitchFamily="18" charset="0"/>
            </a:endParaRPr>
          </a:p>
        </p:txBody>
      </p:sp>
      <p:pic>
        <p:nvPicPr>
          <p:cNvPr id="107" name="Google Shape;107;p5">
            <a:extLst>
              <a:ext uri="{FF2B5EF4-FFF2-40B4-BE49-F238E27FC236}">
                <a16:creationId xmlns="" xmlns:a16="http://schemas.microsoft.com/office/drawing/2014/main" id="{7D40605F-3999-BF49-2702-9E0712541925}"/>
              </a:ext>
            </a:extLst>
          </p:cNvPr>
          <p:cNvPicPr preferRelativeResize="0"/>
          <p:nvPr/>
        </p:nvPicPr>
        <p:blipFill rotWithShape="1">
          <a:blip r:embed="rId3">
            <a:alphaModFix/>
          </a:blip>
          <a:srcRect/>
          <a:stretch/>
        </p:blipFill>
        <p:spPr>
          <a:xfrm>
            <a:off x="381000" y="457200"/>
            <a:ext cx="2237740" cy="755015"/>
          </a:xfrm>
          <a:prstGeom prst="rect">
            <a:avLst/>
          </a:prstGeom>
          <a:noFill/>
          <a:ln>
            <a:noFill/>
          </a:ln>
        </p:spPr>
      </p:pic>
      <p:sp>
        <p:nvSpPr>
          <p:cNvPr id="3" name="Date Placeholder 2">
            <a:extLst>
              <a:ext uri="{FF2B5EF4-FFF2-40B4-BE49-F238E27FC236}">
                <a16:creationId xmlns="" xmlns:a16="http://schemas.microsoft.com/office/drawing/2014/main" id="{4D14E405-DCD2-031E-255B-D419209B454A}"/>
              </a:ext>
            </a:extLst>
          </p:cNvPr>
          <p:cNvSpPr>
            <a:spLocks noGrp="1"/>
          </p:cNvSpPr>
          <p:nvPr>
            <p:ph type="dt" idx="10"/>
          </p:nvPr>
        </p:nvSpPr>
        <p:spPr/>
        <p:txBody>
          <a:bodyPr/>
          <a:lstStyle/>
          <a:p>
            <a:r>
              <a:rPr lang="en-US"/>
              <a:t>31/08/2024</a:t>
            </a:r>
          </a:p>
        </p:txBody>
      </p:sp>
    </p:spTree>
    <p:extLst>
      <p:ext uri="{BB962C8B-B14F-4D97-AF65-F5344CB8AC3E}">
        <p14:creationId xmlns:p14="http://schemas.microsoft.com/office/powerpoint/2010/main" val="765159040"/>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2050</TotalTime>
  <Words>2553</Words>
  <Application>Microsoft Office PowerPoint</Application>
  <PresentationFormat>On-screen Show (4:3)</PresentationFormat>
  <Paragraphs>449</Paragraphs>
  <Slides>38</Slides>
  <Notes>9</Notes>
  <HiddenSlides>0</HiddenSlides>
  <MMClips>0</MMClips>
  <ScaleCrop>false</ScaleCrop>
  <HeadingPairs>
    <vt:vector size="4" baseType="variant">
      <vt:variant>
        <vt:lpstr>Theme</vt:lpstr>
      </vt:variant>
      <vt:variant>
        <vt:i4>1</vt:i4>
      </vt:variant>
      <vt:variant>
        <vt:lpstr>Slide Titles</vt:lpstr>
      </vt:variant>
      <vt:variant>
        <vt:i4>38</vt:i4>
      </vt:variant>
    </vt:vector>
  </HeadingPairs>
  <TitlesOfParts>
    <vt:vector size="39" baseType="lpstr">
      <vt:lpstr>Office Theme</vt:lpstr>
      <vt:lpstr>Customer Segmentation</vt:lpstr>
      <vt:lpstr>      </vt:lpstr>
      <vt:lpstr> </vt:lpstr>
      <vt:lpstr>PowerPoint Presentation</vt:lpstr>
      <vt:lpstr>      Customer Segmentation</vt:lpstr>
      <vt:lpstr>      Customer Segmentation</vt:lpstr>
      <vt:lpstr>      Customer Segmentation</vt:lpstr>
      <vt:lpstr>Architectural Diagram</vt:lpstr>
      <vt:lpstr>PowerPoint Presentation</vt:lpstr>
      <vt:lpstr>Conclusion</vt:lpstr>
      <vt:lpstr>PowerPoint Presentation</vt:lpstr>
      <vt:lpstr>PowerPoint Presentation</vt:lpstr>
      <vt:lpstr>      K- Means Clustering​ </vt:lpstr>
      <vt:lpstr>   Silhouette Score Calculation </vt:lpstr>
      <vt:lpstr>PowerPoint Presentation</vt:lpstr>
      <vt:lpstr>PowerPoint Presentation</vt:lpstr>
      <vt:lpstr>    Hierarchical Clustering  </vt:lpstr>
      <vt:lpstr>PowerPoint Presentation</vt:lpstr>
      <vt:lpstr>PowerPoint Presentation</vt:lpstr>
      <vt:lpstr>    DBSCAN Clustering   </vt:lpstr>
      <vt:lpstr>PowerPoint Presentation</vt:lpstr>
      <vt:lpstr>PowerPoint Presentation</vt:lpstr>
      <vt:lpstr>    Gaussian Mixture Model Clustering   </vt:lpstr>
      <vt:lpstr>PowerPoint Presentation</vt:lpstr>
      <vt:lpstr>PowerPoint Presentation</vt:lpstr>
      <vt:lpstr>Best Model Based on Silhouette Scores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 of Project&gt;</dc:title>
  <dc:creator>Kevin</dc:creator>
  <cp:lastModifiedBy>hp</cp:lastModifiedBy>
  <cp:revision>14</cp:revision>
  <dcterms:created xsi:type="dcterms:W3CDTF">2020-05-13T07:00:09Z</dcterms:created>
  <dcterms:modified xsi:type="dcterms:W3CDTF">2024-11-10T22:32:18Z</dcterms:modified>
</cp:coreProperties>
</file>